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28"/>
  </p:notesMasterIdLst>
  <p:sldIdLst>
    <p:sldId id="256" r:id="rId2"/>
    <p:sldId id="289" r:id="rId3"/>
    <p:sldId id="291" r:id="rId4"/>
    <p:sldId id="299" r:id="rId5"/>
    <p:sldId id="300" r:id="rId6"/>
    <p:sldId id="302" r:id="rId7"/>
    <p:sldId id="303" r:id="rId8"/>
    <p:sldId id="301" r:id="rId9"/>
    <p:sldId id="292" r:id="rId10"/>
    <p:sldId id="304" r:id="rId11"/>
    <p:sldId id="305" r:id="rId12"/>
    <p:sldId id="324" r:id="rId13"/>
    <p:sldId id="325" r:id="rId14"/>
    <p:sldId id="326" r:id="rId15"/>
    <p:sldId id="327" r:id="rId16"/>
    <p:sldId id="328" r:id="rId17"/>
    <p:sldId id="318" r:id="rId18"/>
    <p:sldId id="319" r:id="rId19"/>
    <p:sldId id="329" r:id="rId20"/>
    <p:sldId id="330" r:id="rId21"/>
    <p:sldId id="334" r:id="rId22"/>
    <p:sldId id="331" r:id="rId23"/>
    <p:sldId id="293" r:id="rId24"/>
    <p:sldId id="323" r:id="rId25"/>
    <p:sldId id="332" r:id="rId26"/>
    <p:sldId id="333" r:id="rId27"/>
  </p:sldIdLst>
  <p:sldSz cx="9144000" cy="5143500" type="screen16x9"/>
  <p:notesSz cx="6858000" cy="9144000"/>
  <p:custDataLst>
    <p:tags r:id="rId29"/>
  </p:custDataLst>
  <p:defaultText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9B0"/>
    <a:srgbClr val="E6E6E6"/>
    <a:srgbClr val="B7471F"/>
    <a:srgbClr val="DD6236"/>
    <a:srgbClr val="F8B95D"/>
    <a:srgbClr val="73455F"/>
    <a:srgbClr val="EB6883"/>
    <a:srgbClr val="A86C8F"/>
    <a:srgbClr val="C41A3E"/>
    <a:srgbClr val="E38C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888" autoAdjust="0"/>
  </p:normalViewPr>
  <p:slideViewPr>
    <p:cSldViewPr snapToGrid="0">
      <p:cViewPr varScale="1">
        <p:scale>
          <a:sx n="81" d="100"/>
          <a:sy n="81" d="100"/>
        </p:scale>
        <p:origin x="1068" y="10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48B9ED-4FA8-457A-8C95-9715E766FCF6}" type="datetimeFigureOut">
              <a:rPr lang="zh-CN" altLang="en-US" smtClean="0"/>
              <a:pPr/>
              <a:t>2023/3/6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F60432-858A-4F24-8214-B61DB53ED132}"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3561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Thầy cô bấm vào mỗi chậu cây để nhận câu hỏi</a:t>
            </a:r>
          </a:p>
          <a:p>
            <a:pPr marL="0" lvl="0" indent="0" algn="l" rtl="0">
              <a:spcBef>
                <a:spcPts val="0"/>
              </a:spcBef>
              <a:spcAft>
                <a:spcPts val="0"/>
              </a:spcAft>
              <a:buNone/>
            </a:pPr>
            <a:r>
              <a:rPr lang="vi-VN" dirty="0"/>
              <a:t>Sau đó, bấm vào viên đá </a:t>
            </a:r>
          </a:p>
          <a:p>
            <a:pPr marL="0" lvl="0" indent="0" algn="l" rtl="0">
              <a:spcBef>
                <a:spcPts val="0"/>
              </a:spcBef>
              <a:spcAft>
                <a:spcPts val="0"/>
              </a:spcAft>
              <a:buNone/>
            </a:pPr>
            <a:r>
              <a:rPr lang="vi-VN" dirty="0"/>
              <a:t>Bấm vào con thỏ để tới hoạt động tiếp theo</a:t>
            </a: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6746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06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9144000" cy="5143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2810981" y="-761061"/>
            <a:ext cx="14765967" cy="14211440"/>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07318" y="-753181"/>
            <a:ext cx="14758635" cy="14195679"/>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85652" y="1858309"/>
            <a:ext cx="8972703" cy="897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1154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4" y="195487"/>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1"/>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2"/>
            <a:ext cx="9144000" cy="1443038"/>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770" y="2275870"/>
            <a:ext cx="675555" cy="5688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2" y="3723879"/>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1450878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4" y="195487"/>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1"/>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19720" y="411511"/>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2"/>
            <a:ext cx="9144000" cy="144303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2" y="3723879"/>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2916832" y="5884118"/>
            <a:ext cx="1290418" cy="369332"/>
          </a:xfrm>
          <a:prstGeom prst="rect">
            <a:avLst/>
          </a:prstGeom>
          <a:noFill/>
        </p:spPr>
        <p:txBody>
          <a:bodyPr wrap="none" rtlCol="0">
            <a:spAutoFit/>
          </a:bodyPr>
          <a:lstStyle/>
          <a:p>
            <a:r>
              <a:rPr lang="en-US" altLang="zh-CN" sz="1800" dirty="0" err="1">
                <a:solidFill>
                  <a:schemeClr val="bg1"/>
                </a:solidFill>
              </a:rPr>
              <a:t>Contents_N</a:t>
            </a:r>
            <a:endParaRPr lang="zh-CN" altLang="en-US" sz="1800" dirty="0">
              <a:solidFill>
                <a:schemeClr val="bg1"/>
              </a:solidFill>
            </a:endParaRPr>
          </a:p>
        </p:txBody>
      </p:sp>
      <p:grpSp>
        <p:nvGrpSpPr>
          <p:cNvPr id="4" name="kite_group"/>
          <p:cNvGrpSpPr/>
          <p:nvPr userDrawn="1"/>
        </p:nvGrpSpPr>
        <p:grpSpPr>
          <a:xfrm>
            <a:off x="-180527" y="-1185078"/>
            <a:ext cx="4356278" cy="2165477"/>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366720316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p:nvPr userDrawn="1"/>
        </p:nvGrpSpPr>
        <p:grpSpPr>
          <a:xfrm>
            <a:off x="0" y="25658"/>
            <a:ext cx="485692" cy="5061369"/>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4612258" y="4506158"/>
            <a:ext cx="4143621" cy="637341"/>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5766" y="29665"/>
            <a:ext cx="3352228" cy="572799"/>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1782" y="94205"/>
            <a:ext cx="4154097" cy="508258"/>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3558" y="1"/>
            <a:ext cx="1858963" cy="6696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8693822" y="317292"/>
            <a:ext cx="417124" cy="4804240"/>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948" y="197980"/>
            <a:ext cx="2239898" cy="572799"/>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150299" y="4562633"/>
            <a:ext cx="5400707" cy="580867"/>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4605930" y="4536023"/>
            <a:ext cx="643439" cy="1102009"/>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1557" y="4042237"/>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2858" y="-631028"/>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7812467" y="4413852"/>
            <a:ext cx="638253" cy="1346350"/>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68" y="-477761"/>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485854" y="-45462"/>
            <a:ext cx="667478" cy="1272162"/>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670" y="357631"/>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4850467" y="-63277"/>
            <a:ext cx="608757" cy="128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08252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25658"/>
            <a:ext cx="257539"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5" y="317293"/>
            <a:ext cx="198086"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1"/>
            <a:ext cx="8976754"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4918299"/>
            <a:ext cx="8605580"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614097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9810F-21D4-4438-90CA-CE287D691899}"/>
              </a:ext>
            </a:extLst>
          </p:cNvPr>
          <p:cNvSpPr>
            <a:spLocks noGrp="1"/>
          </p:cNvSpPr>
          <p:nvPr>
            <p:ph type="ctrTitle"/>
          </p:nvPr>
        </p:nvSpPr>
        <p:spPr>
          <a:xfrm>
            <a:off x="1143000" y="841772"/>
            <a:ext cx="6858000" cy="1790700"/>
          </a:xfrm>
          <a:prstGeom prst="rect">
            <a:avLst/>
          </a:prstGeom>
        </p:spPr>
        <p:txBody>
          <a:bodyPr lIns="68580" tIns="34290" rIns="68580" bIns="34290"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AEC2EDA-5174-4B8F-AE73-151F8693D2BD}"/>
              </a:ext>
            </a:extLst>
          </p:cNvPr>
          <p:cNvSpPr>
            <a:spLocks noGrp="1"/>
          </p:cNvSpPr>
          <p:nvPr>
            <p:ph type="subTitle" idx="1"/>
          </p:nvPr>
        </p:nvSpPr>
        <p:spPr>
          <a:xfrm>
            <a:off x="1143000" y="2701528"/>
            <a:ext cx="6858000" cy="1241822"/>
          </a:xfrm>
          <a:prstGeom prst="rect">
            <a:avLst/>
          </a:prstGeom>
        </p:spPr>
        <p:txBody>
          <a:bodyPr lIns="68580" tIns="34290" rIns="68580" bIns="34290"/>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E6937EF-CC23-420F-A164-3BED9AA48EAA}"/>
              </a:ext>
            </a:extLst>
          </p:cNvPr>
          <p:cNvSpPr>
            <a:spLocks noGrp="1"/>
          </p:cNvSpPr>
          <p:nvPr>
            <p:ph type="dt" sz="half" idx="10"/>
          </p:nvPr>
        </p:nvSpPr>
        <p:spPr>
          <a:xfrm>
            <a:off x="628650" y="4767264"/>
            <a:ext cx="2057400" cy="273844"/>
          </a:xfrm>
          <a:prstGeom prst="rect">
            <a:avLst/>
          </a:prstGeom>
        </p:spPr>
        <p:txBody>
          <a:bodyPr lIns="68580" tIns="34290" rIns="68580" bIns="34290"/>
          <a:lstStyle/>
          <a:p>
            <a:fld id="{8A3752FC-7C4B-4CFA-8B6B-68400DB317F4}" type="datetimeFigureOut">
              <a:rPr lang="en-US" smtClean="0"/>
              <a:t>3/6/2023</a:t>
            </a:fld>
            <a:endParaRPr lang="en-US"/>
          </a:p>
        </p:txBody>
      </p:sp>
      <p:sp>
        <p:nvSpPr>
          <p:cNvPr id="5" name="Footer Placeholder 4">
            <a:extLst>
              <a:ext uri="{FF2B5EF4-FFF2-40B4-BE49-F238E27FC236}">
                <a16:creationId xmlns:a16="http://schemas.microsoft.com/office/drawing/2014/main" id="{AEABD5D1-D84A-4836-A5E9-C44250FF053D}"/>
              </a:ext>
            </a:extLst>
          </p:cNvPr>
          <p:cNvSpPr>
            <a:spLocks noGrp="1"/>
          </p:cNvSpPr>
          <p:nvPr>
            <p:ph type="ftr" sz="quarter" idx="11"/>
          </p:nvPr>
        </p:nvSpPr>
        <p:spPr>
          <a:xfrm>
            <a:off x="3028950" y="4767264"/>
            <a:ext cx="3086100" cy="273844"/>
          </a:xfrm>
          <a:prstGeom prst="rect">
            <a:avLst/>
          </a:prstGeom>
        </p:spPr>
        <p:txBody>
          <a:bodyPr lIns="68580" tIns="34290" rIns="68580" bIns="34290"/>
          <a:lstStyle/>
          <a:p>
            <a:endParaRPr lang="en-US"/>
          </a:p>
        </p:txBody>
      </p:sp>
      <p:sp>
        <p:nvSpPr>
          <p:cNvPr id="6" name="Slide Number Placeholder 5">
            <a:extLst>
              <a:ext uri="{FF2B5EF4-FFF2-40B4-BE49-F238E27FC236}">
                <a16:creationId xmlns:a16="http://schemas.microsoft.com/office/drawing/2014/main" id="{861A2A07-52EC-4D52-88B6-3A4E5D129BEF}"/>
              </a:ext>
            </a:extLst>
          </p:cNvPr>
          <p:cNvSpPr>
            <a:spLocks noGrp="1"/>
          </p:cNvSpPr>
          <p:nvPr>
            <p:ph type="sldNum" sz="quarter" idx="12"/>
          </p:nvPr>
        </p:nvSpPr>
        <p:spPr>
          <a:xfrm>
            <a:off x="6457950" y="4767264"/>
            <a:ext cx="2057400" cy="273844"/>
          </a:xfrm>
          <a:prstGeom prst="rect">
            <a:avLst/>
          </a:prstGeom>
        </p:spPr>
        <p:txBody>
          <a:bodyPr lIns="68580" tIns="34290" rIns="68580" bIns="34290"/>
          <a:lstStyle/>
          <a:p>
            <a:fld id="{FDDFB823-CAD0-4B1D-8529-4340BA5E4B97}" type="slidenum">
              <a:rPr lang="en-US" smtClean="0"/>
              <a:t>‹#›</a:t>
            </a:fld>
            <a:endParaRPr lang="en-US"/>
          </a:p>
        </p:txBody>
      </p:sp>
    </p:spTree>
    <p:extLst>
      <p:ext uri="{BB962C8B-B14F-4D97-AF65-F5344CB8AC3E}">
        <p14:creationId xmlns:p14="http://schemas.microsoft.com/office/powerpoint/2010/main" val="320428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856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6000" b="-6000"/>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B130FC7-6B9E-48CA-8094-12FF57E3D03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15171473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microsoft.com/office/2007/relationships/hdphoto" Target="../media/hdphoto7.wdp"/><Relationship Id="rId3" Type="http://schemas.openxmlformats.org/officeDocument/2006/relationships/image" Target="../media/image36.jpg"/><Relationship Id="rId7" Type="http://schemas.openxmlformats.org/officeDocument/2006/relationships/image" Target="../media/image39.png"/><Relationship Id="rId12" Type="http://schemas.microsoft.com/office/2007/relationships/hdphoto" Target="../media/hdphoto4.wdp"/><Relationship Id="rId17" Type="http://schemas.openxmlformats.org/officeDocument/2006/relationships/image" Target="../media/image46.png"/><Relationship Id="rId2" Type="http://schemas.openxmlformats.org/officeDocument/2006/relationships/notesSlide" Target="../notesSlides/notesSlide1.xml"/><Relationship Id="rId16"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microsoft.com/office/2007/relationships/hdphoto" Target="../media/hdphoto3.wdp"/><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6.xml"/><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7.jpeg"/><Relationship Id="rId1" Type="http://schemas.openxmlformats.org/officeDocument/2006/relationships/slideLayout" Target="../slideLayouts/slideLayout6.xml"/><Relationship Id="rId5" Type="http://schemas.openxmlformats.org/officeDocument/2006/relationships/image" Target="../media/image64.png"/><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64.png"/><Relationship Id="rId4"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1.jpg"/><Relationship Id="rId1" Type="http://schemas.openxmlformats.org/officeDocument/2006/relationships/slideLayout" Target="../slideLayouts/slideLayout6.xml"/><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7.jpeg"/><Relationship Id="rId1" Type="http://schemas.openxmlformats.org/officeDocument/2006/relationships/slideLayout" Target="../slideLayouts/slideLayout6.xml"/><Relationship Id="rId4"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49.png"/><Relationship Id="rId4" Type="http://schemas.microsoft.com/office/2007/relationships/hdphoto" Target="../media/hdphoto8.wdp"/></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6.xml"/><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38.png"/><Relationship Id="rId12" Type="http://schemas.microsoft.com/office/2007/relationships/hdphoto" Target="../media/hdphoto16.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0.png"/><Relationship Id="rId11" Type="http://schemas.openxmlformats.org/officeDocument/2006/relationships/image" Target="../media/image71.png"/><Relationship Id="rId5" Type="http://schemas.openxmlformats.org/officeDocument/2006/relationships/image" Target="../media/image36.jpg"/><Relationship Id="rId10" Type="http://schemas.openxmlformats.org/officeDocument/2006/relationships/image" Target="../media/image41.png"/><Relationship Id="rId4" Type="http://schemas.openxmlformats.org/officeDocument/2006/relationships/notesSlide" Target="../notesSlides/notesSlide7.xml"/><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2.png"/><Relationship Id="rId18" Type="http://schemas.openxmlformats.org/officeDocument/2006/relationships/image" Target="../media/image45.png"/><Relationship Id="rId3" Type="http://schemas.openxmlformats.org/officeDocument/2006/relationships/slideLayout" Target="../slideLayouts/slideLayout7.xml"/><Relationship Id="rId21" Type="http://schemas.microsoft.com/office/2007/relationships/hdphoto" Target="../media/hdphoto7.wdp"/><Relationship Id="rId7" Type="http://schemas.microsoft.com/office/2007/relationships/hdphoto" Target="../media/hdphoto3.wdp"/><Relationship Id="rId12" Type="http://schemas.openxmlformats.org/officeDocument/2006/relationships/image" Target="../media/image41.png"/><Relationship Id="rId17" Type="http://schemas.microsoft.com/office/2007/relationships/hdphoto" Target="../media/hdphoto5.wdp"/><Relationship Id="rId2" Type="http://schemas.openxmlformats.org/officeDocument/2006/relationships/audio" Target="../media/media1.wav"/><Relationship Id="rId16" Type="http://schemas.openxmlformats.org/officeDocument/2006/relationships/image" Target="../media/image44.png"/><Relationship Id="rId20" Type="http://schemas.openxmlformats.org/officeDocument/2006/relationships/image" Target="../media/image46.png"/><Relationship Id="rId1" Type="http://schemas.microsoft.com/office/2007/relationships/media" Target="../media/media1.wav"/><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jpg"/><Relationship Id="rId15" Type="http://schemas.microsoft.com/office/2007/relationships/hdphoto" Target="../media/hdphoto4.wdp"/><Relationship Id="rId10" Type="http://schemas.openxmlformats.org/officeDocument/2006/relationships/image" Target="../media/image39.png"/><Relationship Id="rId19" Type="http://schemas.microsoft.com/office/2007/relationships/hdphoto" Target="../media/hdphoto6.wdp"/><Relationship Id="rId4" Type="http://schemas.openxmlformats.org/officeDocument/2006/relationships/notesSlide" Target="../notesSlides/notesSlide8.xml"/><Relationship Id="rId9" Type="http://schemas.openxmlformats.org/officeDocument/2006/relationships/image" Target="../media/image38.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6.xml"/><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18"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slide" Target="slide6.xml"/><Relationship Id="rId12" Type="http://schemas.openxmlformats.org/officeDocument/2006/relationships/image" Target="../media/image59.png"/><Relationship Id="rId17" Type="http://schemas.microsoft.com/office/2007/relationships/hdphoto" Target="../media/hdphoto10.wdp"/><Relationship Id="rId2" Type="http://schemas.openxmlformats.org/officeDocument/2006/relationships/notesSlide" Target="../notesSlides/notesSlide3.xml"/><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slide" Target="slide8.xml"/><Relationship Id="rId5" Type="http://schemas.openxmlformats.org/officeDocument/2006/relationships/image" Target="../media/image55.png"/><Relationship Id="rId15" Type="http://schemas.openxmlformats.org/officeDocument/2006/relationships/slide" Target="slide9.xml"/><Relationship Id="rId10" Type="http://schemas.openxmlformats.org/officeDocument/2006/relationships/image" Target="../media/image58.png"/><Relationship Id="rId19" Type="http://schemas.microsoft.com/office/2007/relationships/hdphoto" Target="../media/hdphoto12.wdp"/><Relationship Id="rId4" Type="http://schemas.openxmlformats.org/officeDocument/2006/relationships/image" Target="../media/image54.png"/><Relationship Id="rId9" Type="http://schemas.openxmlformats.org/officeDocument/2006/relationships/slide" Target="slide7.xml"/><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62.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62.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62.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6.xml"/><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descr="C:\Users\HP\Desktop\Convite_Balão_de_Ar_Quente_Azul_3_-_Fazendo_a_Nossa_Festa-removebg-preview.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63926" y1="16229" x2="67785" y2="14320"/>
                        <a14:foregroundMark x1="75839" y1="15990" x2="78691" y2="20525"/>
                        <a14:foregroundMark x1="69799" y1="48449" x2="69799" y2="58950"/>
                        <a14:foregroundMark x1="16779" y1="37709" x2="15940" y2="29356"/>
                        <a14:backgroundMark x1="11913" y1="51790" x2="13591" y2="41050"/>
                        <a14:backgroundMark x1="14094" y1="44391" x2="16779" y2="40573"/>
                        <a14:backgroundMark x1="15772" y1="41289" x2="18121" y2="40573"/>
                        <a14:backgroundMark x1="14094" y1="40334" x2="14597" y2="22673"/>
                        <a14:backgroundMark x1="12248" y1="11695" x2="13087" y2="22196"/>
                        <a14:backgroundMark x1="11577" y1="13842" x2="10235" y2="20525"/>
                        <a14:backgroundMark x1="11074" y1="21957" x2="12584" y2="17184"/>
                        <a14:backgroundMark x1="19463" y1="15752" x2="25671" y2="15036"/>
                        <a14:backgroundMark x1="26678" y1="16229" x2="30705" y2="14320"/>
                        <a14:backgroundMark x1="31208" y1="13842" x2="37081" y2="13842"/>
                        <a14:backgroundMark x1="38758" y1="15036" x2="43456" y2="15274"/>
                        <a14:backgroundMark x1="40604" y1="17900" x2="42450" y2="15036"/>
                        <a14:backgroundMark x1="42617" y1="21957" x2="47483" y2="16229"/>
                        <a14:backgroundMark x1="50671" y1="14081" x2="58054" y2="14081"/>
                        <a14:backgroundMark x1="63926" y1="14558" x2="69128" y2="11695"/>
                        <a14:backgroundMark x1="68792" y1="14081" x2="70134" y2="13365"/>
                        <a14:backgroundMark x1="74329" y1="13842" x2="81879" y2="15990"/>
                        <a14:backgroundMark x1="79027" y1="16468" x2="84060" y2="27924"/>
                        <a14:backgroundMark x1="82215" y1="17661" x2="86409" y2="27208"/>
                        <a14:backgroundMark x1="86074" y1="17900" x2="87752" y2="31981"/>
                        <a14:backgroundMark x1="82718" y1="29356" x2="82886" y2="21241"/>
                        <a14:backgroundMark x1="82047" y1="29117" x2="80872" y2="39618"/>
                        <a14:backgroundMark x1="81879" y1="40095" x2="86074" y2="46778"/>
                        <a14:backgroundMark x1="86074" y1="46539" x2="86242" y2="51313"/>
                        <a14:backgroundMark x1="87081" y1="48926" x2="87081" y2="44391"/>
                        <a14:backgroundMark x1="87248" y1="19809" x2="87416" y2="15752"/>
                        <a14:backgroundMark x1="16611" y1="18854" x2="20302" y2="24582"/>
                      </a14:backgroundRemoval>
                    </a14:imgEffect>
                  </a14:imgLayer>
                </a14:imgProps>
              </a:ext>
              <a:ext uri="{28A0092B-C50C-407E-A947-70E740481C1C}">
                <a14:useLocalDpi xmlns:a14="http://schemas.microsoft.com/office/drawing/2010/main" val="0"/>
              </a:ext>
            </a:extLst>
          </a:blip>
          <a:srcRect/>
          <a:stretch>
            <a:fillRect/>
          </a:stretch>
        </p:blipFill>
        <p:spPr bwMode="auto">
          <a:xfrm>
            <a:off x="-1016098" y="-1563638"/>
            <a:ext cx="7316291"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9056" y="1730641"/>
            <a:ext cx="4752528" cy="1205552"/>
          </a:xfrm>
          <a:prstGeom prst="rect">
            <a:avLst/>
          </a:prstGeom>
          <a:noFill/>
        </p:spPr>
        <p:txBody>
          <a:bodyPr wrap="none" rtlCol="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378"/>
            <a:r>
              <a:rPr lang="vi-VN" altLang="zh-CN" sz="7200" b="1">
                <a:ln w="152400">
                  <a:solidFill>
                    <a:srgbClr val="FF0000"/>
                  </a:solidFill>
                </a:ln>
                <a:solidFill>
                  <a:prstClr val="black"/>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latin typeface="#9Slide03 SVNNew Athletic M54" pitchFamily="2" charset="0"/>
                <a:ea typeface="华康海报体W12(P)" pitchFamily="82" charset="-122"/>
              </a:rPr>
              <a:t>CHU VI HÌNH VUÔNG</a:t>
            </a:r>
            <a:endParaRPr lang="vi-VN" altLang="zh-CN" sz="7200" b="1" dirty="0">
              <a:ln w="152400">
                <a:solidFill>
                  <a:srgbClr val="FF0000"/>
                </a:solidFill>
              </a:ln>
              <a:solidFill>
                <a:prstClr val="black"/>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latin typeface="#9Slide03 SVNNew Athletic M54" pitchFamily="2" charset="0"/>
              <a:ea typeface="华康海报体W12(P)" pitchFamily="82" charset="-122"/>
            </a:endParaRPr>
          </a:p>
        </p:txBody>
      </p:sp>
      <p:sp>
        <p:nvSpPr>
          <p:cNvPr id="13" name="TextBox 12"/>
          <p:cNvSpPr txBox="1"/>
          <p:nvPr/>
        </p:nvSpPr>
        <p:spPr>
          <a:xfrm>
            <a:off x="861931" y="706441"/>
            <a:ext cx="3276433" cy="432048"/>
          </a:xfrm>
          <a:prstGeom prst="rect">
            <a:avLst/>
          </a:prstGeom>
          <a:noFill/>
        </p:spPr>
        <p:txBody>
          <a:bodyPr wrap="none" rtlCol="0">
            <a:prstTxWarp prst="textArchUp">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378"/>
            <a:r>
              <a:rPr lang="en-US" altLang="zh-CN" sz="4000" b="1" cap="all" err="1">
                <a:ln>
                  <a:solidFill>
                    <a:srgbClr val="0099FF"/>
                  </a:solidFill>
                </a:ln>
                <a:solidFill>
                  <a:srgbClr val="0099FF"/>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9Slide03 SVNNew Athletic M54" pitchFamily="2" charset="0"/>
                <a:ea typeface="方正卡通简体" pitchFamily="65" charset="-122"/>
              </a:rPr>
              <a:t>Toán</a:t>
            </a:r>
            <a:r>
              <a:rPr lang="en-US" altLang="zh-CN" sz="4000" b="1" cap="all">
                <a:ln>
                  <a:solidFill>
                    <a:srgbClr val="0099FF"/>
                  </a:solidFill>
                </a:ln>
                <a:solidFill>
                  <a:srgbClr val="0099FF"/>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9Slide03 SVNNew Athletic M54" pitchFamily="2" charset="0"/>
                <a:ea typeface="方正卡通简体" pitchFamily="65" charset="-122"/>
              </a:rPr>
              <a:t> 3</a:t>
            </a:r>
            <a:endParaRPr lang="zh-CN" altLang="en-US" sz="4000" b="1" cap="all" dirty="0">
              <a:ln>
                <a:solidFill>
                  <a:srgbClr val="0099FF"/>
                </a:solidFill>
              </a:ln>
              <a:solidFill>
                <a:srgbClr val="0099FF"/>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9Slide03 SVNNew Athletic M54" pitchFamily="2" charset="0"/>
              <a:ea typeface="方正卡通简体" pitchFamily="65" charset="-122"/>
            </a:endParaRPr>
          </a:p>
        </p:txBody>
      </p:sp>
      <p:pic>
        <p:nvPicPr>
          <p:cNvPr id="5" name="图片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164289" y="-236561"/>
            <a:ext cx="2383759" cy="2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358" y="239132"/>
            <a:ext cx="4919643" cy="188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96" y="4073266"/>
            <a:ext cx="283465" cy="268225"/>
          </a:xfrm>
          <a:prstGeom prst="rect">
            <a:avLst/>
          </a:prstGeom>
        </p:spPr>
      </p:pic>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95376" y="4801709"/>
            <a:ext cx="283465" cy="268225"/>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0118" y="4562476"/>
            <a:ext cx="283465" cy="268225"/>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0490" y="4611393"/>
            <a:ext cx="283465" cy="268225"/>
          </a:xfrm>
          <a:prstGeom prst="rect">
            <a:avLst/>
          </a:prstGeom>
        </p:spPr>
      </p:pic>
      <p:pic>
        <p:nvPicPr>
          <p:cNvPr id="16"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8207" y="4692824"/>
            <a:ext cx="283465" cy="268225"/>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6524" y="4709952"/>
            <a:ext cx="283465" cy="268225"/>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0446" y="4217216"/>
            <a:ext cx="283465" cy="268225"/>
          </a:xfrm>
          <a:prstGeom prst="rect">
            <a:avLst/>
          </a:prstGeom>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7967" y="4709952"/>
            <a:ext cx="283465" cy="268225"/>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6574" y="3939153"/>
            <a:ext cx="283465" cy="268225"/>
          </a:xfrm>
          <a:prstGeom prst="rect">
            <a:avLst/>
          </a:prstGeom>
        </p:spPr>
      </p:pic>
      <p:pic>
        <p:nvPicPr>
          <p:cNvPr id="24" name="图片 8"/>
          <p:cNvPicPr>
            <a:picLocks noChangeAspect="1"/>
          </p:cNvPicPr>
          <p:nvPr/>
        </p:nvPicPr>
        <p:blipFill rotWithShape="1">
          <a:blip r:embed="rId10"/>
          <a:srcRect l="17077" t="28332" r="21550" b="19471"/>
          <a:stretch/>
        </p:blipFill>
        <p:spPr>
          <a:xfrm rot="19141126">
            <a:off x="8391072" y="3137542"/>
            <a:ext cx="583972" cy="471233"/>
          </a:xfrm>
          <a:prstGeom prst="rect">
            <a:avLst/>
          </a:prstGeom>
        </p:spPr>
      </p:pic>
      <p:pic>
        <p:nvPicPr>
          <p:cNvPr id="1027" name="Picture 3" descr="C:\Users\HP\Desktop\8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8200" l="0" r="99048"/>
                    </a14:imgEffect>
                  </a14:imgLayer>
                </a14:imgProps>
              </a:ext>
              <a:ext uri="{28A0092B-C50C-407E-A947-70E740481C1C}">
                <a14:useLocalDpi xmlns:a14="http://schemas.microsoft.com/office/drawing/2010/main" val="0"/>
              </a:ext>
            </a:extLst>
          </a:blip>
          <a:srcRect/>
          <a:stretch>
            <a:fillRect/>
          </a:stretch>
        </p:blipFill>
        <p:spPr bwMode="auto">
          <a:xfrm>
            <a:off x="1838589" y="3540585"/>
            <a:ext cx="1389587" cy="1654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P\Desktop\kisspng-squirrel-royalty-free-clip-art-squirrel-in-a-walnut-tree-cartoon-5b36c046a44fe0.22934614153031482267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949" b="96154" l="8000" r="93000"/>
                    </a14:imgEffect>
                  </a14:imgLayer>
                </a14:imgProps>
              </a:ext>
              <a:ext uri="{28A0092B-C50C-407E-A947-70E740481C1C}">
                <a14:useLocalDpi xmlns:a14="http://schemas.microsoft.com/office/drawing/2010/main" val="0"/>
              </a:ext>
            </a:extLst>
          </a:blip>
          <a:srcRect/>
          <a:stretch>
            <a:fillRect/>
          </a:stretch>
        </p:blipFill>
        <p:spPr bwMode="auto">
          <a:xfrm>
            <a:off x="2738568" y="3086701"/>
            <a:ext cx="2501422" cy="2167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0583.png_860.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8721" b="92093" l="1163" r="98837">
                        <a14:foregroundMark x1="52558" y1="61512" x2="52558" y2="67209"/>
                        <a14:foregroundMark x1="48140" y1="63721" x2="47907" y2="70233"/>
                        <a14:foregroundMark x1="50233" y1="72209" x2="58721" y2="70349"/>
                        <a14:foregroundMark x1="4419" y1="73140" x2="8372" y2="78488"/>
                      </a14:backgroundRemoval>
                    </a14:imgEffect>
                  </a14:imgLayer>
                </a14:imgProps>
              </a:ext>
              <a:ext uri="{28A0092B-C50C-407E-A947-70E740481C1C}">
                <a14:useLocalDpi xmlns:a14="http://schemas.microsoft.com/office/drawing/2010/main" val="0"/>
              </a:ext>
            </a:extLst>
          </a:blip>
          <a:srcRect/>
          <a:stretch>
            <a:fillRect/>
          </a:stretch>
        </p:blipFill>
        <p:spPr bwMode="auto">
          <a:xfrm>
            <a:off x="5063181" y="2640535"/>
            <a:ext cx="1864742" cy="18647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kisspng-red-drawing-letter-box-red-mailbox-cartoon-5aaee720e7f9b7.8740825515214118729502.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444" l="4000" r="97222"/>
                    </a14:imgEffect>
                  </a14:imgLayer>
                </a14:imgProps>
              </a:ext>
              <a:ext uri="{28A0092B-C50C-407E-A947-70E740481C1C}">
                <a14:useLocalDpi xmlns:a14="http://schemas.microsoft.com/office/drawing/2010/main" val="0"/>
              </a:ext>
            </a:extLst>
          </a:blip>
          <a:srcRect/>
          <a:stretch>
            <a:fillRect/>
          </a:stretch>
        </p:blipFill>
        <p:spPr bwMode="auto">
          <a:xfrm>
            <a:off x="234903" y="3102812"/>
            <a:ext cx="2099008" cy="223319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99056" y="1715962"/>
            <a:ext cx="4752528" cy="1205552"/>
          </a:xfrm>
          <a:prstGeom prst="rect">
            <a:avLst/>
          </a:prstGeom>
          <a:noFill/>
        </p:spPr>
        <p:txBody>
          <a:bodyPr wrap="none" rtlCol="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378"/>
            <a:r>
              <a:rPr lang="en-US" altLang="zh-CN" sz="7200" b="1">
                <a:ln w="11430">
                  <a:solidFill>
                    <a:srgbClr val="FF0000"/>
                  </a:solidFill>
                </a:ln>
                <a:solidFill>
                  <a:srgbClr val="FF0000"/>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latin typeface="#9Slide03 SVNNew Athletic M54" pitchFamily="2" charset="0"/>
                <a:ea typeface="华康海报体W12(P)" pitchFamily="82" charset="-122"/>
              </a:rPr>
              <a:t>CHU VI HÌNH VUÔNG</a:t>
            </a:r>
            <a:endParaRPr lang="zh-CN" altLang="en-US" sz="7200" b="1" dirty="0">
              <a:ln w="11430">
                <a:solidFill>
                  <a:srgbClr val="FF0000"/>
                </a:solidFill>
              </a:ln>
              <a:solidFill>
                <a:srgbClr val="FF0000"/>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latin typeface="#9Slide03 SVNNew Athletic M54" pitchFamily="2" charset="0"/>
              <a:ea typeface="华康海报体W12(P)" pitchFamily="82" charset="-122"/>
            </a:endParaRPr>
          </a:p>
        </p:txBody>
      </p:sp>
      <p:sp>
        <p:nvSpPr>
          <p:cNvPr id="4" name="TextBox 3"/>
          <p:cNvSpPr txBox="1"/>
          <p:nvPr/>
        </p:nvSpPr>
        <p:spPr>
          <a:xfrm>
            <a:off x="1768678" y="2290297"/>
            <a:ext cx="1956613" cy="553998"/>
          </a:xfrm>
          <a:prstGeom prst="rect">
            <a:avLst/>
          </a:prstGeom>
          <a:noFill/>
        </p:spPr>
        <p:txBody>
          <a:bodyPr wrap="square" rtlCol="0">
            <a:spAutoFit/>
          </a:bodyPr>
          <a:lstStyle/>
          <a:p>
            <a:pPr defTabSz="914378"/>
            <a:r>
              <a:rPr lang="vi-VN" sz="3000" b="1" i="1" kern="0" dirty="0">
                <a:solidFill>
                  <a:srgbClr val="002060"/>
                </a:solidFill>
                <a:effectLst>
                  <a:outerShdw blurRad="38100" dist="38100" dir="2700000" algn="tl">
                    <a:srgbClr val="000000">
                      <a:alpha val="43137"/>
                    </a:srgbClr>
                  </a:outerShdw>
                </a:effectLst>
                <a:latin typeface="#9Slide05 Aphrodite Pro" panose="02000000000000000000" pitchFamily="2" charset="0"/>
              </a:rPr>
              <a:t>(Tiết 2)</a:t>
            </a:r>
            <a:endParaRPr lang="en-US" sz="3000" i="1" dirty="0">
              <a:solidFill>
                <a:prstClr val="black"/>
              </a:solidFill>
              <a:latin typeface="Calibri"/>
            </a:endParaRPr>
          </a:p>
        </p:txBody>
      </p:sp>
    </p:spTree>
    <p:extLst>
      <p:ext uri="{BB962C8B-B14F-4D97-AF65-F5344CB8AC3E}">
        <p14:creationId xmlns:p14="http://schemas.microsoft.com/office/powerpoint/2010/main" val="2758266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500"/>
                                        <p:tgtEl>
                                          <p:spTgt spid="7"/>
                                        </p:tgtEl>
                                      </p:cBhvr>
                                    </p:animEffect>
                                    <p:anim calcmode="lin" valueType="num">
                                      <p:cBhvr>
                                        <p:cTn id="16" dur="1500" fill="hold"/>
                                        <p:tgtEl>
                                          <p:spTgt spid="7"/>
                                        </p:tgtEl>
                                        <p:attrNameLst>
                                          <p:attrName>ppt_x</p:attrName>
                                        </p:attrNameLst>
                                      </p:cBhvr>
                                      <p:tavLst>
                                        <p:tav tm="0">
                                          <p:val>
                                            <p:strVal val="#ppt_x"/>
                                          </p:val>
                                        </p:tav>
                                        <p:tav tm="100000">
                                          <p:val>
                                            <p:strVal val="#ppt_x"/>
                                          </p:val>
                                        </p:tav>
                                      </p:tavLst>
                                    </p:anim>
                                    <p:anim calcmode="lin" valueType="num">
                                      <p:cBhvr>
                                        <p:cTn id="17" dur="15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anim calcmode="lin" valueType="num">
                                      <p:cBhvr>
                                        <p:cTn id="21" dur="2000" fill="hold"/>
                                        <p:tgtEl>
                                          <p:spTgt spid="11"/>
                                        </p:tgtEl>
                                        <p:attrNameLst>
                                          <p:attrName>ppt_x</p:attrName>
                                        </p:attrNameLst>
                                      </p:cBhvr>
                                      <p:tavLst>
                                        <p:tav tm="0">
                                          <p:val>
                                            <p:strVal val="#ppt_x"/>
                                          </p:val>
                                        </p:tav>
                                        <p:tav tm="100000">
                                          <p:val>
                                            <p:strVal val="#ppt_x"/>
                                          </p:val>
                                        </p:tav>
                                      </p:tavLst>
                                    </p:anim>
                                    <p:anim calcmode="lin" valueType="num">
                                      <p:cBhvr>
                                        <p:cTn id="22" dur="2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anim calcmode="lin" valueType="num">
                                      <p:cBhvr>
                                        <p:cTn id="26" dur="2000" fill="hold"/>
                                        <p:tgtEl>
                                          <p:spTgt spid="12"/>
                                        </p:tgtEl>
                                        <p:attrNameLst>
                                          <p:attrName>ppt_x</p:attrName>
                                        </p:attrNameLst>
                                      </p:cBhvr>
                                      <p:tavLst>
                                        <p:tav tm="0">
                                          <p:val>
                                            <p:strVal val="#ppt_x"/>
                                          </p:val>
                                        </p:tav>
                                        <p:tav tm="100000">
                                          <p:val>
                                            <p:strVal val="#ppt_x"/>
                                          </p:val>
                                        </p:tav>
                                      </p:tavLst>
                                    </p:anim>
                                    <p:anim calcmode="lin" valueType="num">
                                      <p:cBhvr>
                                        <p:cTn id="27" dur="2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anim calcmode="lin" valueType="num">
                                      <p:cBhvr>
                                        <p:cTn id="31" dur="2000" fill="hold"/>
                                        <p:tgtEl>
                                          <p:spTgt spid="14"/>
                                        </p:tgtEl>
                                        <p:attrNameLst>
                                          <p:attrName>ppt_x</p:attrName>
                                        </p:attrNameLst>
                                      </p:cBhvr>
                                      <p:tavLst>
                                        <p:tav tm="0">
                                          <p:val>
                                            <p:strVal val="#ppt_x"/>
                                          </p:val>
                                        </p:tav>
                                        <p:tav tm="100000">
                                          <p:val>
                                            <p:strVal val="#ppt_x"/>
                                          </p:val>
                                        </p:tav>
                                      </p:tavLst>
                                    </p:anim>
                                    <p:anim calcmode="lin" valueType="num">
                                      <p:cBhvr>
                                        <p:cTn id="32" dur="2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anim calcmode="lin" valueType="num">
                                      <p:cBhvr>
                                        <p:cTn id="36" dur="2000" fill="hold"/>
                                        <p:tgtEl>
                                          <p:spTgt spid="15"/>
                                        </p:tgtEl>
                                        <p:attrNameLst>
                                          <p:attrName>ppt_x</p:attrName>
                                        </p:attrNameLst>
                                      </p:cBhvr>
                                      <p:tavLst>
                                        <p:tav tm="0">
                                          <p:val>
                                            <p:strVal val="#ppt_x"/>
                                          </p:val>
                                        </p:tav>
                                        <p:tav tm="100000">
                                          <p:val>
                                            <p:strVal val="#ppt_x"/>
                                          </p:val>
                                        </p:tav>
                                      </p:tavLst>
                                    </p:anim>
                                    <p:anim calcmode="lin" valueType="num">
                                      <p:cBhvr>
                                        <p:cTn id="37" dur="2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000"/>
                                        <p:tgtEl>
                                          <p:spTgt spid="16"/>
                                        </p:tgtEl>
                                      </p:cBhvr>
                                    </p:animEffect>
                                    <p:anim calcmode="lin" valueType="num">
                                      <p:cBhvr>
                                        <p:cTn id="41" dur="2000" fill="hold"/>
                                        <p:tgtEl>
                                          <p:spTgt spid="16"/>
                                        </p:tgtEl>
                                        <p:attrNameLst>
                                          <p:attrName>ppt_x</p:attrName>
                                        </p:attrNameLst>
                                      </p:cBhvr>
                                      <p:tavLst>
                                        <p:tav tm="0">
                                          <p:val>
                                            <p:strVal val="#ppt_x"/>
                                          </p:val>
                                        </p:tav>
                                        <p:tav tm="100000">
                                          <p:val>
                                            <p:strVal val="#ppt_x"/>
                                          </p:val>
                                        </p:tav>
                                      </p:tavLst>
                                    </p:anim>
                                    <p:anim calcmode="lin" valueType="num">
                                      <p:cBhvr>
                                        <p:cTn id="42" dur="2000" fill="hold"/>
                                        <p:tgtEl>
                                          <p:spTgt spid="16"/>
                                        </p:tgtEl>
                                        <p:attrNameLst>
                                          <p:attrName>ppt_y</p:attrName>
                                        </p:attrNameLst>
                                      </p:cBhvr>
                                      <p:tavLst>
                                        <p:tav tm="0">
                                          <p:val>
                                            <p:strVal val="#ppt_y+.1"/>
                                          </p:val>
                                        </p:tav>
                                        <p:tav tm="100000">
                                          <p:val>
                                            <p:strVal val="#ppt_y"/>
                                          </p:val>
                                        </p:tav>
                                      </p:tavLst>
                                    </p:anim>
                                  </p:childTnLst>
                                </p:cTn>
                              </p:par>
                              <p:par>
                                <p:cTn id="43" presetID="8" presetClass="emph" presetSubtype="0" repeatCount="5000" fill="hold" nodeType="withEffect">
                                  <p:stCondLst>
                                    <p:cond delay="0"/>
                                  </p:stCondLst>
                                  <p:childTnLst>
                                    <p:animRot by="21600000">
                                      <p:cBhvr>
                                        <p:cTn id="44" dur="2000" fill="hold"/>
                                        <p:tgtEl>
                                          <p:spTgt spid="11"/>
                                        </p:tgtEl>
                                        <p:attrNameLst>
                                          <p:attrName>r</p:attrName>
                                        </p:attrNameLst>
                                      </p:cBhvr>
                                    </p:animRot>
                                  </p:childTnLst>
                                </p:cTn>
                              </p:par>
                              <p:par>
                                <p:cTn id="45" presetID="8" presetClass="emph" presetSubtype="0" repeatCount="5000" fill="hold" nodeType="withEffect">
                                  <p:stCondLst>
                                    <p:cond delay="0"/>
                                  </p:stCondLst>
                                  <p:childTnLst>
                                    <p:animRot by="21600000">
                                      <p:cBhvr>
                                        <p:cTn id="46" dur="2000" fill="hold"/>
                                        <p:tgtEl>
                                          <p:spTgt spid="14"/>
                                        </p:tgtEl>
                                        <p:attrNameLst>
                                          <p:attrName>r</p:attrName>
                                        </p:attrNameLst>
                                      </p:cBhvr>
                                    </p:animRot>
                                  </p:childTnLst>
                                </p:cTn>
                              </p:par>
                              <p:par>
                                <p:cTn id="47" presetID="8" presetClass="emph" presetSubtype="0" repeatCount="5000" fill="hold" nodeType="withEffect">
                                  <p:stCondLst>
                                    <p:cond delay="0"/>
                                  </p:stCondLst>
                                  <p:childTnLst>
                                    <p:animRot by="21600000">
                                      <p:cBhvr>
                                        <p:cTn id="48" dur="2000" fill="hold"/>
                                        <p:tgtEl>
                                          <p:spTgt spid="16"/>
                                        </p:tgtEl>
                                        <p:attrNameLst>
                                          <p:attrName>r</p:attrName>
                                        </p:attrNameLst>
                                      </p:cBhvr>
                                    </p:animRot>
                                  </p:childTnLst>
                                </p:cTn>
                              </p:par>
                              <p:par>
                                <p:cTn id="49" presetID="8" presetClass="emph" presetSubtype="0" repeatCount="5000" fill="hold" nodeType="withEffect">
                                  <p:stCondLst>
                                    <p:cond delay="0"/>
                                  </p:stCondLst>
                                  <p:childTnLst>
                                    <p:animRot by="-21600000">
                                      <p:cBhvr>
                                        <p:cTn id="50" dur="2000" fill="hold"/>
                                        <p:tgtEl>
                                          <p:spTgt spid="12"/>
                                        </p:tgtEl>
                                        <p:attrNameLst>
                                          <p:attrName>r</p:attrName>
                                        </p:attrNameLst>
                                      </p:cBhvr>
                                    </p:animRot>
                                  </p:childTnLst>
                                </p:cTn>
                              </p:par>
                              <p:par>
                                <p:cTn id="51" presetID="8" presetClass="emph" presetSubtype="0" repeatCount="5000" fill="hold" nodeType="withEffect">
                                  <p:stCondLst>
                                    <p:cond delay="0"/>
                                  </p:stCondLst>
                                  <p:childTnLst>
                                    <p:animRot by="-21600000">
                                      <p:cBhvr>
                                        <p:cTn id="52" dur="2000" fill="hold"/>
                                        <p:tgtEl>
                                          <p:spTgt spid="15"/>
                                        </p:tgtEl>
                                        <p:attrNameLst>
                                          <p:attrName>r</p:attrName>
                                        </p:attrNameLst>
                                      </p:cBhvr>
                                    </p:animRot>
                                  </p:childTnLst>
                                </p:cTn>
                              </p:par>
                              <p:par>
                                <p:cTn id="53" presetID="42"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000"/>
                                        <p:tgtEl>
                                          <p:spTgt spid="17"/>
                                        </p:tgtEl>
                                      </p:cBhvr>
                                    </p:animEffect>
                                    <p:anim calcmode="lin" valueType="num">
                                      <p:cBhvr>
                                        <p:cTn id="56" dur="2000" fill="hold"/>
                                        <p:tgtEl>
                                          <p:spTgt spid="17"/>
                                        </p:tgtEl>
                                        <p:attrNameLst>
                                          <p:attrName>ppt_x</p:attrName>
                                        </p:attrNameLst>
                                      </p:cBhvr>
                                      <p:tavLst>
                                        <p:tav tm="0">
                                          <p:val>
                                            <p:strVal val="#ppt_x"/>
                                          </p:val>
                                        </p:tav>
                                        <p:tav tm="100000">
                                          <p:val>
                                            <p:strVal val="#ppt_x"/>
                                          </p:val>
                                        </p:tav>
                                      </p:tavLst>
                                    </p:anim>
                                    <p:anim calcmode="lin" valueType="num">
                                      <p:cBhvr>
                                        <p:cTn id="57" dur="2000" fill="hold"/>
                                        <p:tgtEl>
                                          <p:spTgt spid="17"/>
                                        </p:tgtEl>
                                        <p:attrNameLst>
                                          <p:attrName>ppt_y</p:attrName>
                                        </p:attrNameLst>
                                      </p:cBhvr>
                                      <p:tavLst>
                                        <p:tav tm="0">
                                          <p:val>
                                            <p:strVal val="#ppt_y+.1"/>
                                          </p:val>
                                        </p:tav>
                                        <p:tav tm="100000">
                                          <p:val>
                                            <p:strVal val="#ppt_y"/>
                                          </p:val>
                                        </p:tav>
                                      </p:tavLst>
                                    </p:anim>
                                  </p:childTnLst>
                                </p:cTn>
                              </p:par>
                              <p:par>
                                <p:cTn id="58" presetID="8" presetClass="emph" presetSubtype="0" repeatCount="5000" fill="hold" nodeType="withEffect">
                                  <p:stCondLst>
                                    <p:cond delay="0"/>
                                  </p:stCondLst>
                                  <p:childTnLst>
                                    <p:animRot by="21600000">
                                      <p:cBhvr>
                                        <p:cTn id="59" dur="2000" fill="hold"/>
                                        <p:tgtEl>
                                          <p:spTgt spid="17"/>
                                        </p:tgtEl>
                                        <p:attrNameLst>
                                          <p:attrName>r</p:attrName>
                                        </p:attrNameLst>
                                      </p:cBhvr>
                                    </p:animRot>
                                  </p:childTnLst>
                                </p:cTn>
                              </p:par>
                              <p:par>
                                <p:cTn id="60" presetID="42"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2000"/>
                                        <p:tgtEl>
                                          <p:spTgt spid="18"/>
                                        </p:tgtEl>
                                      </p:cBhvr>
                                    </p:animEffect>
                                    <p:anim calcmode="lin" valueType="num">
                                      <p:cBhvr>
                                        <p:cTn id="63" dur="2000" fill="hold"/>
                                        <p:tgtEl>
                                          <p:spTgt spid="18"/>
                                        </p:tgtEl>
                                        <p:attrNameLst>
                                          <p:attrName>ppt_x</p:attrName>
                                        </p:attrNameLst>
                                      </p:cBhvr>
                                      <p:tavLst>
                                        <p:tav tm="0">
                                          <p:val>
                                            <p:strVal val="#ppt_x"/>
                                          </p:val>
                                        </p:tav>
                                        <p:tav tm="100000">
                                          <p:val>
                                            <p:strVal val="#ppt_x"/>
                                          </p:val>
                                        </p:tav>
                                      </p:tavLst>
                                    </p:anim>
                                    <p:anim calcmode="lin" valueType="num">
                                      <p:cBhvr>
                                        <p:cTn id="64" dur="2000" fill="hold"/>
                                        <p:tgtEl>
                                          <p:spTgt spid="18"/>
                                        </p:tgtEl>
                                        <p:attrNameLst>
                                          <p:attrName>ppt_y</p:attrName>
                                        </p:attrNameLst>
                                      </p:cBhvr>
                                      <p:tavLst>
                                        <p:tav tm="0">
                                          <p:val>
                                            <p:strVal val="#ppt_y+.1"/>
                                          </p:val>
                                        </p:tav>
                                        <p:tav tm="100000">
                                          <p:val>
                                            <p:strVal val="#ppt_y"/>
                                          </p:val>
                                        </p:tav>
                                      </p:tavLst>
                                    </p:anim>
                                  </p:childTnLst>
                                </p:cTn>
                              </p:par>
                              <p:par>
                                <p:cTn id="65" presetID="8" presetClass="emph" presetSubtype="0" repeatCount="5000" fill="hold" nodeType="withEffect">
                                  <p:stCondLst>
                                    <p:cond delay="0"/>
                                  </p:stCondLst>
                                  <p:childTnLst>
                                    <p:animRot by="21600000">
                                      <p:cBhvr>
                                        <p:cTn id="66" dur="2000" fill="hold"/>
                                        <p:tgtEl>
                                          <p:spTgt spid="18"/>
                                        </p:tgtEl>
                                        <p:attrNameLst>
                                          <p:attrName>r</p:attrName>
                                        </p:attrNameLst>
                                      </p:cBhvr>
                                    </p:animRot>
                                  </p:childTnLst>
                                </p:cTn>
                              </p:par>
                              <p:par>
                                <p:cTn id="67" presetID="42"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2000"/>
                                        <p:tgtEl>
                                          <p:spTgt spid="19"/>
                                        </p:tgtEl>
                                      </p:cBhvr>
                                    </p:animEffect>
                                    <p:anim calcmode="lin" valueType="num">
                                      <p:cBhvr>
                                        <p:cTn id="70" dur="2000" fill="hold"/>
                                        <p:tgtEl>
                                          <p:spTgt spid="19"/>
                                        </p:tgtEl>
                                        <p:attrNameLst>
                                          <p:attrName>ppt_x</p:attrName>
                                        </p:attrNameLst>
                                      </p:cBhvr>
                                      <p:tavLst>
                                        <p:tav tm="0">
                                          <p:val>
                                            <p:strVal val="#ppt_x"/>
                                          </p:val>
                                        </p:tav>
                                        <p:tav tm="100000">
                                          <p:val>
                                            <p:strVal val="#ppt_x"/>
                                          </p:val>
                                        </p:tav>
                                      </p:tavLst>
                                    </p:anim>
                                    <p:anim calcmode="lin" valueType="num">
                                      <p:cBhvr>
                                        <p:cTn id="71" dur="2000" fill="hold"/>
                                        <p:tgtEl>
                                          <p:spTgt spid="19"/>
                                        </p:tgtEl>
                                        <p:attrNameLst>
                                          <p:attrName>ppt_y</p:attrName>
                                        </p:attrNameLst>
                                      </p:cBhvr>
                                      <p:tavLst>
                                        <p:tav tm="0">
                                          <p:val>
                                            <p:strVal val="#ppt_y+.1"/>
                                          </p:val>
                                        </p:tav>
                                        <p:tav tm="100000">
                                          <p:val>
                                            <p:strVal val="#ppt_y"/>
                                          </p:val>
                                        </p:tav>
                                      </p:tavLst>
                                    </p:anim>
                                  </p:childTnLst>
                                </p:cTn>
                              </p:par>
                              <p:par>
                                <p:cTn id="72" presetID="8" presetClass="emph" presetSubtype="0" repeatCount="5000" fill="hold" nodeType="withEffect">
                                  <p:stCondLst>
                                    <p:cond delay="0"/>
                                  </p:stCondLst>
                                  <p:childTnLst>
                                    <p:animRot by="-21600000">
                                      <p:cBhvr>
                                        <p:cTn id="73" dur="2000" fill="hold"/>
                                        <p:tgtEl>
                                          <p:spTgt spid="19"/>
                                        </p:tgtEl>
                                        <p:attrNameLst>
                                          <p:attrName>r</p:attrName>
                                        </p:attrNameLst>
                                      </p:cBhvr>
                                    </p:animRot>
                                  </p:childTnLst>
                                </p:cTn>
                              </p:par>
                              <p:par>
                                <p:cTn id="74" presetID="42"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2000"/>
                                        <p:tgtEl>
                                          <p:spTgt spid="20"/>
                                        </p:tgtEl>
                                      </p:cBhvr>
                                    </p:animEffect>
                                    <p:anim calcmode="lin" valueType="num">
                                      <p:cBhvr>
                                        <p:cTn id="77" dur="2000" fill="hold"/>
                                        <p:tgtEl>
                                          <p:spTgt spid="20"/>
                                        </p:tgtEl>
                                        <p:attrNameLst>
                                          <p:attrName>ppt_x</p:attrName>
                                        </p:attrNameLst>
                                      </p:cBhvr>
                                      <p:tavLst>
                                        <p:tav tm="0">
                                          <p:val>
                                            <p:strVal val="#ppt_x"/>
                                          </p:val>
                                        </p:tav>
                                        <p:tav tm="100000">
                                          <p:val>
                                            <p:strVal val="#ppt_x"/>
                                          </p:val>
                                        </p:tav>
                                      </p:tavLst>
                                    </p:anim>
                                    <p:anim calcmode="lin" valueType="num">
                                      <p:cBhvr>
                                        <p:cTn id="78" dur="2000" fill="hold"/>
                                        <p:tgtEl>
                                          <p:spTgt spid="20"/>
                                        </p:tgtEl>
                                        <p:attrNameLst>
                                          <p:attrName>ppt_y</p:attrName>
                                        </p:attrNameLst>
                                      </p:cBhvr>
                                      <p:tavLst>
                                        <p:tav tm="0">
                                          <p:val>
                                            <p:strVal val="#ppt_y+.1"/>
                                          </p:val>
                                        </p:tav>
                                        <p:tav tm="100000">
                                          <p:val>
                                            <p:strVal val="#ppt_y"/>
                                          </p:val>
                                        </p:tav>
                                      </p:tavLst>
                                    </p:anim>
                                  </p:childTnLst>
                                </p:cTn>
                              </p:par>
                              <p:par>
                                <p:cTn id="79" presetID="8" presetClass="emph" presetSubtype="0" repeatCount="5000" fill="hold" nodeType="withEffect">
                                  <p:stCondLst>
                                    <p:cond delay="0"/>
                                  </p:stCondLst>
                                  <p:childTnLst>
                                    <p:animRot by="-21600000">
                                      <p:cBhvr>
                                        <p:cTn id="80" dur="2000" fill="hold"/>
                                        <p:tgtEl>
                                          <p:spTgt spid="20"/>
                                        </p:tgtEl>
                                        <p:attrNameLst>
                                          <p:attrName>r</p:attrName>
                                        </p:attrNameLst>
                                      </p:cBhvr>
                                    </p:animRot>
                                  </p:childTnLst>
                                </p:cTn>
                              </p:par>
                              <p:par>
                                <p:cTn id="81" presetID="53" presetClass="entr" presetSubtype="16"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p:cTn id="83" dur="500" fill="hold"/>
                                        <p:tgtEl>
                                          <p:spTgt spid="24"/>
                                        </p:tgtEl>
                                        <p:attrNameLst>
                                          <p:attrName>ppt_w</p:attrName>
                                        </p:attrNameLst>
                                      </p:cBhvr>
                                      <p:tavLst>
                                        <p:tav tm="0">
                                          <p:val>
                                            <p:fltVal val="0"/>
                                          </p:val>
                                        </p:tav>
                                        <p:tav tm="100000">
                                          <p:val>
                                            <p:strVal val="#ppt_w"/>
                                          </p:val>
                                        </p:tav>
                                      </p:tavLst>
                                    </p:anim>
                                    <p:anim calcmode="lin" valueType="num">
                                      <p:cBhvr>
                                        <p:cTn id="84" dur="500" fill="hold"/>
                                        <p:tgtEl>
                                          <p:spTgt spid="24"/>
                                        </p:tgtEl>
                                        <p:attrNameLst>
                                          <p:attrName>ppt_h</p:attrName>
                                        </p:attrNameLst>
                                      </p:cBhvr>
                                      <p:tavLst>
                                        <p:tav tm="0">
                                          <p:val>
                                            <p:fltVal val="0"/>
                                          </p:val>
                                        </p:tav>
                                        <p:tav tm="100000">
                                          <p:val>
                                            <p:strVal val="#ppt_h"/>
                                          </p:val>
                                        </p:tav>
                                      </p:tavLst>
                                    </p:anim>
                                    <p:animEffect transition="in" filter="fade">
                                      <p:cBhvr>
                                        <p:cTn id="85" dur="500"/>
                                        <p:tgtEl>
                                          <p:spTgt spid="24"/>
                                        </p:tgtEl>
                                      </p:cBhvr>
                                    </p:animEffect>
                                  </p:childTnLst>
                                </p:cTn>
                              </p:par>
                              <p:par>
                                <p:cTn id="86" presetID="0" presetClass="path" presetSubtype="0" accel="50000" decel="50000" fill="hold" nodeType="withEffect">
                                  <p:stCondLst>
                                    <p:cond delay="0"/>
                                  </p:stCondLst>
                                  <p:childTnLst>
                                    <p:animMotion origin="layout" path="M -2.77778E-6 4.44444E-6 L -2.77778E-6 0.0003 C -0.00052 -0.00834 -0.00069 -0.01636 -0.00139 -0.0247 C -0.00156 -0.02747 -0.00225 -0.03056 -0.0026 -0.03334 C -0.00312 -0.03704 -0.00347 -0.04075 -0.00382 -0.04445 C -0.00434 -0.05186 -0.00468 -0.05926 -0.00503 -0.06667 C -0.00833 -0.13272 -0.00364 -0.05124 -0.00885 -0.14229 C -0.0092 -0.14908 -0.0092 -0.15587 -0.01007 -0.16235 C -0.01059 -0.16513 -0.01093 -0.16821 -0.01128 -0.1713 C -0.01371 -0.19229 -0.01146 -0.17778 -0.01389 -0.20216 C -0.01441 -0.20896 -0.01649 -0.21852 -0.01753 -0.22439 C -0.01805 -0.22686 -0.01805 -0.22933 -0.01892 -0.23118 L -0.02135 -0.23797 C -0.02413 -0.25834 -0.02014 -0.23735 -0.02639 -0.25124 C -0.02725 -0.25309 -0.02708 -0.25587 -0.0276 -0.25772 C -0.0283 -0.26019 -0.02916 -0.26235 -0.03003 -0.26451 C -0.03125 -0.2676 -0.03246 -0.27068 -0.03385 -0.27346 C -0.03507 -0.27562 -0.03646 -0.27747 -0.03767 -0.27994 C -0.03941 -0.28426 -0.04097 -0.28889 -0.04253 -0.29321 C -0.0434 -0.29568 -0.04392 -0.29846 -0.04514 -0.3 L -0.04878 -0.30433 C -0.05295 -0.31544 -0.05017 -0.30957 -0.05885 -0.32007 C -0.06007 -0.32161 -0.06111 -0.32346 -0.06267 -0.32439 C -0.06389 -0.32531 -0.0651 -0.32562 -0.06632 -0.32655 C -0.06771 -0.32778 -0.06875 -0.32994 -0.07014 -0.33118 C -0.07257 -0.33303 -0.07534 -0.33334 -0.0776 -0.3355 C -0.08489 -0.34198 -0.0809 -0.33889 -0.0901 -0.34445 C -0.09132 -0.34507 -0.09253 -0.3463 -0.09392 -0.34661 C -0.09878 -0.34846 -0.10555 -0.35062 -0.11007 -0.3534 C -0.11371 -0.35556 -0.11493 -0.35649 -0.11892 -0.35772 C -0.12135 -0.35865 -0.12396 -0.35926 -0.12639 -0.35988 C -0.12812 -0.3605 -0.12968 -0.36204 -0.13142 -0.36235 C -0.14305 -0.36297 -0.15468 -0.36235 -0.16632 -0.36235 L -0.16632 -0.36204 " pathEditMode="relative" rAng="0" ptsTypes="AAAAAAAAAAAAAAAAAAAAAAAAAAAAAAAAAA">
                                      <p:cBhvr>
                                        <p:cTn id="87" dur="2500" fill="hold"/>
                                        <p:tgtEl>
                                          <p:spTgt spid="24"/>
                                        </p:tgtEl>
                                        <p:attrNameLst>
                                          <p:attrName>ppt_x</p:attrName>
                                          <p:attrName>ppt_y</p:attrName>
                                        </p:attrNameLst>
                                      </p:cBhvr>
                                      <p:rCtr x="-8316" y="-18117"/>
                                    </p:animMotion>
                                  </p:childTnLst>
                                </p:cTn>
                              </p:par>
                              <p:par>
                                <p:cTn id="88" presetID="0" presetClass="path" presetSubtype="0" accel="50000" decel="50000" fill="hold" nodeType="withEffect">
                                  <p:stCondLst>
                                    <p:cond delay="0"/>
                                  </p:stCondLst>
                                  <p:childTnLst>
                                    <p:animMotion origin="layout" path="M -0.16632 -0.36204 L -0.16632 -0.36173 C -0.16857 -0.3676 -0.17361 -0.38118 -0.1776 -0.38673 L -0.18889 -0.4 C -0.1901 -0.40155 -0.19132 -0.40371 -0.19271 -0.40433 C -0.19514 -0.40587 -0.19791 -0.40618 -0.20017 -0.40896 C -0.2059 -0.41575 -0.20191 -0.41204 -0.20885 -0.41544 C -0.21024 -0.41605 -0.21146 -0.41729 -0.21267 -0.4176 C -0.21632 -0.41883 -0.22014 -0.41914 -0.22396 -0.42007 C -0.23767 -0.41914 -0.25139 -0.41914 -0.26527 -0.4176 C -0.26649 -0.4176 -0.26771 -0.41605 -0.26892 -0.41544 C -0.27222 -0.41389 -0.27587 -0.41389 -0.27899 -0.41112 C -0.28055 -0.40957 -0.28212 -0.40741 -0.28402 -0.40649 C -0.2868 -0.40525 -0.28975 -0.40525 -0.29271 -0.40433 C -0.3 -0.4 -0.29288 -0.40402 -0.30399 -0.4 C -0.31041 -0.39754 -0.30712 -0.39846 -0.31267 -0.39537 C -0.31684 -0.39352 -0.31962 -0.3926 -0.32396 -0.39105 L -0.37777 -0.39321 C -0.37951 -0.39352 -0.38107 -0.39476 -0.38281 -0.39537 C -0.39184 -0.39908 -0.38611 -0.39599 -0.39271 -0.4 C -0.39444 -0.40216 -0.396 -0.40494 -0.39774 -0.40649 C -0.39896 -0.40772 -0.40034 -0.40803 -0.40156 -0.40896 C -0.40312 -0.41019 -0.40486 -0.41204 -0.40642 -0.41328 C -0.40764 -0.4142 -0.40902 -0.41451 -0.41024 -0.41544 C -0.41475 -0.41883 -0.41527 -0.42007 -0.41892 -0.42439 C -0.41944 -0.42655 -0.41944 -0.42902 -0.42031 -0.43118 C -0.42343 -0.43951 -0.42343 -0.43673 -0.42777 -0.43982 C -0.42951 -0.44136 -0.43107 -0.44291 -0.43281 -0.44445 C -0.43958 -0.45124 -0.43333 -0.44692 -0.44027 -0.45093 C -0.44114 -0.4534 -0.44166 -0.45618 -0.44271 -0.45772 C -0.44375 -0.45926 -0.44531 -0.45896 -0.44652 -0.45988 C -0.44826 -0.46112 -0.45 -0.46235 -0.45156 -0.46451 C -0.45295 -0.46636 -0.45364 -0.46945 -0.45521 -0.47099 C -0.45764 -0.47346 -0.46024 -0.47408 -0.46284 -0.47562 C -0.46406 -0.47624 -0.46545 -0.47655 -0.46649 -0.47778 C -0.46771 -0.47933 -0.46892 -0.48087 -0.47031 -0.4821 C -0.47152 -0.48334 -0.47274 -0.48365 -0.47396 -0.48426 C -0.47986 -0.48735 -0.48073 -0.48704 -0.48784 -0.48889 C -0.48906 -0.48951 -0.49027 -0.49044 -0.49149 -0.49105 C -0.50139 -0.49445 -0.51371 -0.49445 -0.52274 -0.49537 C -0.53559 -0.5 -0.52691 -0.49784 -0.54896 -0.49784 L -0.54896 -0.49754 " pathEditMode="relative" rAng="0" ptsTypes="AAAAAAAAAAAAAAAAAAAAAAAAAAAAAAAAAAAAAAAAAA">
                                      <p:cBhvr>
                                        <p:cTn id="89" dur="2500" fill="hold"/>
                                        <p:tgtEl>
                                          <p:spTgt spid="24"/>
                                        </p:tgtEl>
                                        <p:attrNameLst>
                                          <p:attrName>ppt_x</p:attrName>
                                          <p:attrName>ppt_y</p:attrName>
                                        </p:attrNameLst>
                                      </p:cBhvr>
                                      <p:rCtr x="-19132" y="-6821"/>
                                    </p:animMotion>
                                  </p:childTnLst>
                                </p:cTn>
                              </p:par>
                              <p:par>
                                <p:cTn id="90" presetID="22" presetClass="entr" presetSubtype="4" fill="hold" nodeType="withEffect">
                                  <p:stCondLst>
                                    <p:cond delay="0"/>
                                  </p:stCondLst>
                                  <p:childTnLst>
                                    <p:set>
                                      <p:cBhvr>
                                        <p:cTn id="91" dur="1" fill="hold">
                                          <p:stCondLst>
                                            <p:cond delay="0"/>
                                          </p:stCondLst>
                                        </p:cTn>
                                        <p:tgtEl>
                                          <p:spTgt spid="1030"/>
                                        </p:tgtEl>
                                        <p:attrNameLst>
                                          <p:attrName>style.visibility</p:attrName>
                                        </p:attrNameLst>
                                      </p:cBhvr>
                                      <p:to>
                                        <p:strVal val="visible"/>
                                      </p:to>
                                    </p:set>
                                    <p:animEffect transition="in" filter="wipe(down)">
                                      <p:cBhvr>
                                        <p:cTn id="92" dur="500"/>
                                        <p:tgtEl>
                                          <p:spTgt spid="1030"/>
                                        </p:tgtEl>
                                      </p:cBhvr>
                                    </p:animEffect>
                                  </p:childTnLst>
                                </p:cTn>
                              </p:par>
                              <p:par>
                                <p:cTn id="93" presetID="22" presetClass="entr" presetSubtype="4" fill="hold" nodeType="withEffect">
                                  <p:stCondLst>
                                    <p:cond delay="0"/>
                                  </p:stCondLst>
                                  <p:childTnLst>
                                    <p:set>
                                      <p:cBhvr>
                                        <p:cTn id="94" dur="1" fill="hold">
                                          <p:stCondLst>
                                            <p:cond delay="0"/>
                                          </p:stCondLst>
                                        </p:cTn>
                                        <p:tgtEl>
                                          <p:spTgt spid="1028"/>
                                        </p:tgtEl>
                                        <p:attrNameLst>
                                          <p:attrName>style.visibility</p:attrName>
                                        </p:attrNameLst>
                                      </p:cBhvr>
                                      <p:to>
                                        <p:strVal val="visible"/>
                                      </p:to>
                                    </p:set>
                                    <p:animEffect transition="in" filter="wipe(down)">
                                      <p:cBhvr>
                                        <p:cTn id="95" dur="500"/>
                                        <p:tgtEl>
                                          <p:spTgt spid="1028"/>
                                        </p:tgtEl>
                                      </p:cBhvr>
                                    </p:animEffect>
                                  </p:childTnLst>
                                </p:cTn>
                              </p:par>
                              <p:par>
                                <p:cTn id="96" presetID="22" presetClass="entr" presetSubtype="4" fill="hold" nodeType="withEffect">
                                  <p:stCondLst>
                                    <p:cond delay="0"/>
                                  </p:stCondLst>
                                  <p:childTnLst>
                                    <p:set>
                                      <p:cBhvr>
                                        <p:cTn id="97" dur="1" fill="hold">
                                          <p:stCondLst>
                                            <p:cond delay="0"/>
                                          </p:stCondLst>
                                        </p:cTn>
                                        <p:tgtEl>
                                          <p:spTgt spid="1027"/>
                                        </p:tgtEl>
                                        <p:attrNameLst>
                                          <p:attrName>style.visibility</p:attrName>
                                        </p:attrNameLst>
                                      </p:cBhvr>
                                      <p:to>
                                        <p:strVal val="visible"/>
                                      </p:to>
                                    </p:set>
                                    <p:animEffect transition="in" filter="wipe(down)">
                                      <p:cBhvr>
                                        <p:cTn id="98" dur="500"/>
                                        <p:tgtEl>
                                          <p:spTgt spid="1027"/>
                                        </p:tgtEl>
                                      </p:cBhvr>
                                    </p:animEffect>
                                  </p:childTnLst>
                                </p:cTn>
                              </p:par>
                              <p:par>
                                <p:cTn id="99" presetID="42" presetClass="entr" presetSubtype="0"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3000"/>
                                        <p:tgtEl>
                                          <p:spTgt spid="25"/>
                                        </p:tgtEl>
                                      </p:cBhvr>
                                    </p:animEffect>
                                    <p:anim calcmode="lin" valueType="num">
                                      <p:cBhvr>
                                        <p:cTn id="102" dur="3000" fill="hold"/>
                                        <p:tgtEl>
                                          <p:spTgt spid="25"/>
                                        </p:tgtEl>
                                        <p:attrNameLst>
                                          <p:attrName>ppt_x</p:attrName>
                                        </p:attrNameLst>
                                      </p:cBhvr>
                                      <p:tavLst>
                                        <p:tav tm="0">
                                          <p:val>
                                            <p:strVal val="#ppt_x"/>
                                          </p:val>
                                        </p:tav>
                                        <p:tav tm="100000">
                                          <p:val>
                                            <p:strVal val="#ppt_x"/>
                                          </p:val>
                                        </p:tav>
                                      </p:tavLst>
                                    </p:anim>
                                    <p:anim calcmode="lin" valueType="num">
                                      <p:cBhvr>
                                        <p:cTn id="103" dur="3000" fill="hold"/>
                                        <p:tgtEl>
                                          <p:spTgt spid="25"/>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1000"/>
                                        <p:tgtEl>
                                          <p:spTgt spid="4"/>
                                        </p:tgtEl>
                                      </p:cBhvr>
                                    </p:animEffect>
                                    <p:anim calcmode="lin" valueType="num">
                                      <p:cBhvr>
                                        <p:cTn id="107" dur="1000" fill="hold"/>
                                        <p:tgtEl>
                                          <p:spTgt spid="4"/>
                                        </p:tgtEl>
                                        <p:attrNameLst>
                                          <p:attrName>ppt_x</p:attrName>
                                        </p:attrNameLst>
                                      </p:cBhvr>
                                      <p:tavLst>
                                        <p:tav tm="0">
                                          <p:val>
                                            <p:strVal val="#ppt_x"/>
                                          </p:val>
                                        </p:tav>
                                        <p:tav tm="100000">
                                          <p:val>
                                            <p:strVal val="#ppt_x"/>
                                          </p:val>
                                        </p:tav>
                                      </p:tavLst>
                                    </p:anim>
                                    <p:anim calcmode="lin" valueType="num">
                                      <p:cBhvr>
                                        <p:cTn id="10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2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Google Shape;84;p1"/>
          <p:cNvSpPr/>
          <p:nvPr/>
        </p:nvSpPr>
        <p:spPr>
          <a:xfrm>
            <a:off x="2267745" y="627535"/>
            <a:ext cx="4896544" cy="783148"/>
          </a:xfrm>
          <a:prstGeom prst="round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algn="ctr" defTabSz="914378"/>
            <a:r>
              <a:rPr lang="en-US" sz="4000" b="1" dirty="0">
                <a:solidFill>
                  <a:srgbClr val="DF322D"/>
                </a:solidFill>
                <a:latin typeface="Broad" pitchFamily="18" charset="0"/>
                <a:ea typeface="Broad" pitchFamily="18" charset="0"/>
                <a:cs typeface="Broad" pitchFamily="18" charset="0"/>
                <a:sym typeface="Calibri"/>
              </a:rPr>
              <a:t>Thu </a:t>
            </a:r>
            <a:r>
              <a:rPr lang="en-US" sz="4000" b="1" dirty="0" err="1">
                <a:solidFill>
                  <a:srgbClr val="DF322D"/>
                </a:solidFill>
                <a:latin typeface="Broad" pitchFamily="18" charset="0"/>
                <a:ea typeface="Broad" pitchFamily="18" charset="0"/>
                <a:cs typeface="Broad" pitchFamily="18" charset="0"/>
                <a:sym typeface="Calibri"/>
              </a:rPr>
              <a:t>hoạch</a:t>
            </a:r>
            <a:r>
              <a:rPr lang="en-US" sz="4000" b="1" dirty="0">
                <a:solidFill>
                  <a:srgbClr val="DF322D"/>
                </a:solidFill>
                <a:latin typeface="Broad" pitchFamily="18" charset="0"/>
                <a:ea typeface="Broad" pitchFamily="18" charset="0"/>
                <a:cs typeface="Broad" pitchFamily="18" charset="0"/>
                <a:sym typeface="Calibri"/>
              </a:rPr>
              <a:t> </a:t>
            </a:r>
            <a:r>
              <a:rPr lang="en-US" sz="4000" b="1" dirty="0" err="1">
                <a:solidFill>
                  <a:srgbClr val="DF322D"/>
                </a:solidFill>
                <a:latin typeface="Broad" pitchFamily="18" charset="0"/>
                <a:ea typeface="Broad" pitchFamily="18" charset="0"/>
                <a:cs typeface="Broad" pitchFamily="18" charset="0"/>
                <a:sym typeface="Calibri"/>
              </a:rPr>
              <a:t>cà</a:t>
            </a:r>
            <a:r>
              <a:rPr lang="en-US" sz="4000" b="1" dirty="0">
                <a:solidFill>
                  <a:srgbClr val="DF322D"/>
                </a:solidFill>
                <a:latin typeface="Broad" pitchFamily="18" charset="0"/>
                <a:ea typeface="Broad" pitchFamily="18" charset="0"/>
                <a:cs typeface="Broad" pitchFamily="18" charset="0"/>
                <a:sym typeface="Calibri"/>
              </a:rPr>
              <a:t> </a:t>
            </a:r>
            <a:r>
              <a:rPr lang="en-US" sz="4000" b="1" dirty="0" err="1">
                <a:solidFill>
                  <a:srgbClr val="DF322D"/>
                </a:solidFill>
                <a:latin typeface="Broad" pitchFamily="18" charset="0"/>
                <a:ea typeface="Broad" pitchFamily="18" charset="0"/>
                <a:cs typeface="Broad" pitchFamily="18" charset="0"/>
                <a:sym typeface="Calibri"/>
              </a:rPr>
              <a:t>rốt</a:t>
            </a:r>
            <a:endParaRPr sz="4000" b="1" dirty="0">
              <a:solidFill>
                <a:srgbClr val="DF322D"/>
              </a:solidFill>
              <a:latin typeface="Broad" pitchFamily="18" charset="0"/>
              <a:ea typeface="Broad" pitchFamily="18" charset="0"/>
              <a:cs typeface="Broad" pitchFamily="18" charset="0"/>
              <a:sym typeface="Calibri"/>
            </a:endParaRPr>
          </a:p>
        </p:txBody>
      </p:sp>
      <p:pic>
        <p:nvPicPr>
          <p:cNvPr id="5" name="Google Shape;85;p1"/>
          <p:cNvPicPr preferRelativeResize="0"/>
          <p:nvPr/>
        </p:nvPicPr>
        <p:blipFill>
          <a:blip r:embed="rId3">
            <a:extLst>
              <a:ext uri="{BEBA8EAE-BF5A-486C-A8C5-ECC9F3942E4B}">
                <a14:imgProps xmlns:a14="http://schemas.microsoft.com/office/drawing/2010/main">
                  <a14:imgLayer r:embed="rId4">
                    <a14:imgEffect>
                      <a14:backgroundRemoval t="3636" b="100000" l="2683" r="94634"/>
                    </a14:imgEffect>
                  </a14:imgLayer>
                </a14:imgProps>
              </a:ext>
              <a:ext uri="{28A0092B-C50C-407E-A947-70E740481C1C}">
                <a14:useLocalDpi xmlns:a14="http://schemas.microsoft.com/office/drawing/2010/main" val="0"/>
              </a:ext>
            </a:extLst>
          </a:blip>
          <a:stretch>
            <a:fillRect/>
          </a:stretch>
        </p:blipFill>
        <p:spPr>
          <a:xfrm flipH="1">
            <a:off x="5494868" y="1707655"/>
            <a:ext cx="4795708" cy="3057145"/>
          </a:xfrm>
          <a:prstGeom prst="roundRect">
            <a:avLst>
              <a:gd name="adj" fmla="val 16667"/>
            </a:avLst>
          </a:prstGeom>
          <a:noFill/>
          <a:ln>
            <a:noFill/>
          </a:ln>
        </p:spPr>
      </p:pic>
      <p:sp>
        <p:nvSpPr>
          <p:cNvPr id="6" name="Rounded Rectangle 5"/>
          <p:cNvSpPr/>
          <p:nvPr/>
        </p:nvSpPr>
        <p:spPr>
          <a:xfrm>
            <a:off x="179513" y="1779662"/>
            <a:ext cx="6192688" cy="3240360"/>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4000" b="1" cap="all" dirty="0" err="1">
                <a:ln w="0"/>
                <a:solidFill>
                  <a:prstClr val="white"/>
                </a:solidFill>
                <a:effectLst>
                  <a:reflection blurRad="12700" stA="50000" endPos="50000" dist="5000" dir="5400000" sy="-100000" rotWithShape="0"/>
                </a:effectLst>
                <a:latin typeface="#9Slide03 AmpleSoft Bold" pitchFamily="2" charset="0"/>
              </a:rPr>
              <a:t>Các</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bạn</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hãy</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giúp</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thỏ</a:t>
            </a:r>
            <a:r>
              <a:rPr lang="en-US" sz="4000" b="1" cap="all" dirty="0">
                <a:ln w="0"/>
                <a:solidFill>
                  <a:prstClr val="white"/>
                </a:solidFill>
                <a:effectLst>
                  <a:reflection blurRad="12700" stA="50000" endPos="50000" dist="5000" dir="5400000" sy="-100000" rotWithShape="0"/>
                </a:effectLst>
                <a:latin typeface="#9Slide03 AmpleSoft Bold" pitchFamily="2" charset="0"/>
              </a:rPr>
              <a:t> con </a:t>
            </a:r>
            <a:r>
              <a:rPr lang="en-US" sz="4000" b="1" cap="all" dirty="0" err="1">
                <a:ln w="0"/>
                <a:solidFill>
                  <a:prstClr val="white"/>
                </a:solidFill>
                <a:effectLst>
                  <a:reflection blurRad="12700" stA="50000" endPos="50000" dist="5000" dir="5400000" sy="-100000" rotWithShape="0"/>
                </a:effectLst>
                <a:latin typeface="#9Slide03 AmpleSoft Bold" pitchFamily="2" charset="0"/>
              </a:rPr>
              <a:t>thu</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hoạch</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củ</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cà</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rốt</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bằng</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cách</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làm</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đúng</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hết</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các</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bài</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tập</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sau</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nhé</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p>
        </p:txBody>
      </p:sp>
    </p:spTree>
    <p:extLst>
      <p:ext uri="{BB962C8B-B14F-4D97-AF65-F5344CB8AC3E}">
        <p14:creationId xmlns:p14="http://schemas.microsoft.com/office/powerpoint/2010/main" val="3317429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4" descr="C:\Users\HP\Desktop\2148019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833" l="0" r="94924">
                        <a14:foregroundMark x1="42005" y1="40648" x2="42893" y2="28426"/>
                      </a14:backgroundRemoval>
                    </a14:imgEffect>
                  </a14:imgLayer>
                </a14:imgProps>
              </a:ext>
              <a:ext uri="{28A0092B-C50C-407E-A947-70E740481C1C}">
                <a14:useLocalDpi xmlns:a14="http://schemas.microsoft.com/office/drawing/2010/main" val="0"/>
              </a:ext>
            </a:extLst>
          </a:blip>
          <a:srcRect/>
          <a:stretch>
            <a:fillRect/>
          </a:stretch>
        </p:blipFill>
        <p:spPr bwMode="auto">
          <a:xfrm>
            <a:off x="4304308" y="2230066"/>
            <a:ext cx="2242642" cy="307367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6DF4E39E-A449-42E3-A8C3-AD48B75F2816}"/>
              </a:ext>
            </a:extLst>
          </p:cNvPr>
          <p:cNvGrpSpPr/>
          <p:nvPr/>
        </p:nvGrpSpPr>
        <p:grpSpPr>
          <a:xfrm>
            <a:off x="265524" y="106209"/>
            <a:ext cx="8520667" cy="2628088"/>
            <a:chOff x="322854" y="530627"/>
            <a:chExt cx="11427312" cy="3553359"/>
          </a:xfrm>
        </p:grpSpPr>
        <p:sp>
          <p:nvSpPr>
            <p:cNvPr id="29" name="TextBox 16">
              <a:extLst>
                <a:ext uri="{FF2B5EF4-FFF2-40B4-BE49-F238E27FC236}">
                  <a16:creationId xmlns:a16="http://schemas.microsoft.com/office/drawing/2014/main" id="{40AFBB7B-4A63-419E-80BF-F81F63DBE317}"/>
                </a:ext>
              </a:extLst>
            </p:cNvPr>
            <p:cNvSpPr txBox="1"/>
            <p:nvPr/>
          </p:nvSpPr>
          <p:spPr>
            <a:xfrm>
              <a:off x="746114" y="1000915"/>
              <a:ext cx="7669813" cy="3037789"/>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GB" sz="2800">
                  <a:solidFill>
                    <a:schemeClr val="bg2">
                      <a:lumMod val="25000"/>
                    </a:schemeClr>
                  </a:solidFill>
                </a:rPr>
                <a:t>Bạn Hiếu dùng một sợi dây gắn các ngôi  sao để trang trí một vòng theo khung tranh hình vuông (xem hình). Cạnh của khung tranh dài 50 cm. Hỏi sợi dây đó dài bao nhiêu mét?</a:t>
              </a:r>
              <a:endParaRPr lang="en-GB" sz="2800" dirty="0" err="1">
                <a:solidFill>
                  <a:schemeClr val="bg2">
                    <a:lumMod val="25000"/>
                  </a:schemeClr>
                </a:solidFill>
              </a:endParaRPr>
            </a:p>
          </p:txBody>
        </p:sp>
        <p:sp>
          <p:nvSpPr>
            <p:cNvPr id="30" name="Hình chữ nhật: Góc Tròn 6">
              <a:extLst>
                <a:ext uri="{FF2B5EF4-FFF2-40B4-BE49-F238E27FC236}">
                  <a16:creationId xmlns:a16="http://schemas.microsoft.com/office/drawing/2014/main" id="{378BB72A-A209-4068-8469-0A78A251B206}"/>
                </a:ext>
              </a:extLst>
            </p:cNvPr>
            <p:cNvSpPr/>
            <p:nvPr/>
          </p:nvSpPr>
          <p:spPr>
            <a:xfrm>
              <a:off x="517711" y="1024362"/>
              <a:ext cx="11232455" cy="3059624"/>
            </a:xfrm>
            <a:custGeom>
              <a:avLst/>
              <a:gdLst>
                <a:gd name="connsiteX0" fmla="*/ 0 w 8375374"/>
                <a:gd name="connsiteY0" fmla="*/ 377161 h 2262918"/>
                <a:gd name="connsiteX1" fmla="*/ 377161 w 8375374"/>
                <a:gd name="connsiteY1" fmla="*/ 0 h 2262918"/>
                <a:gd name="connsiteX2" fmla="*/ 7998213 w 8375374"/>
                <a:gd name="connsiteY2" fmla="*/ 0 h 2262918"/>
                <a:gd name="connsiteX3" fmla="*/ 8375374 w 8375374"/>
                <a:gd name="connsiteY3" fmla="*/ 377161 h 2262918"/>
                <a:gd name="connsiteX4" fmla="*/ 8375374 w 8375374"/>
                <a:gd name="connsiteY4" fmla="*/ 1885757 h 2262918"/>
                <a:gd name="connsiteX5" fmla="*/ 7998213 w 8375374"/>
                <a:gd name="connsiteY5" fmla="*/ 2262918 h 2262918"/>
                <a:gd name="connsiteX6" fmla="*/ 377161 w 8375374"/>
                <a:gd name="connsiteY6" fmla="*/ 2262918 h 2262918"/>
                <a:gd name="connsiteX7" fmla="*/ 0 w 8375374"/>
                <a:gd name="connsiteY7" fmla="*/ 1885757 h 2262918"/>
                <a:gd name="connsiteX8" fmla="*/ 0 w 8375374"/>
                <a:gd name="connsiteY8" fmla="*/ 377161 h 226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5374" h="2262918" extrusionOk="0">
                  <a:moveTo>
                    <a:pt x="0" y="377161"/>
                  </a:moveTo>
                  <a:cubicBezTo>
                    <a:pt x="23092" y="166221"/>
                    <a:pt x="183378" y="-969"/>
                    <a:pt x="377161" y="0"/>
                  </a:cubicBezTo>
                  <a:cubicBezTo>
                    <a:pt x="1541104" y="-129276"/>
                    <a:pt x="5538228" y="-77778"/>
                    <a:pt x="7998213" y="0"/>
                  </a:cubicBezTo>
                  <a:cubicBezTo>
                    <a:pt x="8201854" y="-14853"/>
                    <a:pt x="8370176" y="198835"/>
                    <a:pt x="8375374" y="377161"/>
                  </a:cubicBezTo>
                  <a:cubicBezTo>
                    <a:pt x="8455357" y="1025509"/>
                    <a:pt x="8445842" y="1464628"/>
                    <a:pt x="8375374" y="1885757"/>
                  </a:cubicBezTo>
                  <a:cubicBezTo>
                    <a:pt x="8383505" y="2111204"/>
                    <a:pt x="8186514" y="2269715"/>
                    <a:pt x="7998213" y="2262918"/>
                  </a:cubicBezTo>
                  <a:cubicBezTo>
                    <a:pt x="7220412" y="2307138"/>
                    <a:pt x="3227023" y="2233536"/>
                    <a:pt x="377161" y="2262918"/>
                  </a:cubicBezTo>
                  <a:cubicBezTo>
                    <a:pt x="159439" y="2226717"/>
                    <a:pt x="-29648" y="2087205"/>
                    <a:pt x="0" y="1885757"/>
                  </a:cubicBezTo>
                  <a:cubicBezTo>
                    <a:pt x="52782" y="1452077"/>
                    <a:pt x="-42675" y="792620"/>
                    <a:pt x="0" y="377161"/>
                  </a:cubicBezTo>
                  <a:close/>
                </a:path>
              </a:pathLst>
            </a:custGeom>
            <a:noFill/>
            <a:ln w="12700">
              <a:solidFill>
                <a:srgbClr val="0070C0"/>
              </a:solidFill>
              <a:prstDash val="solid"/>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r>
                  <a:rPr lang="en-US" sz="2800">
                    <a:solidFill>
                      <a:schemeClr val="bg1"/>
                    </a:solidFill>
                    <a:latin typeface="UTM Cookies" panose="02040603050506020204" pitchFamily="18" charset="0"/>
                  </a:rPr>
                  <a:t>1</a:t>
                </a:r>
                <a:endParaRPr lang="vi-VN" sz="2800" dirty="0">
                  <a:solidFill>
                    <a:schemeClr val="bg1"/>
                  </a:solidFill>
                </a:endParaRPr>
              </a:p>
            </p:txBody>
          </p:sp>
        </p:grpSp>
      </p:grpSp>
      <p:pic>
        <p:nvPicPr>
          <p:cNvPr id="5" name="Picture 4">
            <a:extLst>
              <a:ext uri="{FF2B5EF4-FFF2-40B4-BE49-F238E27FC236}">
                <a16:creationId xmlns:a16="http://schemas.microsoft.com/office/drawing/2014/main" id="{F96513EA-5800-4D57-8C2C-DBC5A076D0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3995" y="471379"/>
            <a:ext cx="2316590" cy="2161671"/>
          </a:xfrm>
          <a:prstGeom prst="rect">
            <a:avLst/>
          </a:prstGeom>
        </p:spPr>
      </p:pic>
    </p:spTree>
    <p:extLst>
      <p:ext uri="{BB962C8B-B14F-4D97-AF65-F5344CB8AC3E}">
        <p14:creationId xmlns:p14="http://schemas.microsoft.com/office/powerpoint/2010/main" val="475497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pic>
        <p:nvPicPr>
          <p:cNvPr id="60" name="Picture 4" descr="C:\Users\HP\Desktop\2148019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833" l="0" r="94924">
                        <a14:foregroundMark x1="42005" y1="40648" x2="42893" y2="28426"/>
                      </a14:backgroundRemoval>
                    </a14:imgEffect>
                  </a14:imgLayer>
                </a14:imgProps>
              </a:ext>
              <a:ext uri="{28A0092B-C50C-407E-A947-70E740481C1C}">
                <a14:useLocalDpi xmlns:a14="http://schemas.microsoft.com/office/drawing/2010/main" val="0"/>
              </a:ext>
            </a:extLst>
          </a:blip>
          <a:srcRect/>
          <a:stretch>
            <a:fillRect/>
          </a:stretch>
        </p:blipFill>
        <p:spPr bwMode="auto">
          <a:xfrm>
            <a:off x="6765704" y="2244287"/>
            <a:ext cx="2242642" cy="307367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16">
            <a:extLst>
              <a:ext uri="{FF2B5EF4-FFF2-40B4-BE49-F238E27FC236}">
                <a16:creationId xmlns:a16="http://schemas.microsoft.com/office/drawing/2014/main" id="{40AFBB7B-4A63-419E-80BF-F81F63DBE317}"/>
              </a:ext>
            </a:extLst>
          </p:cNvPr>
          <p:cNvSpPr txBox="1"/>
          <p:nvPr/>
        </p:nvSpPr>
        <p:spPr>
          <a:xfrm>
            <a:off x="619368" y="471379"/>
            <a:ext cx="5821189" cy="4832092"/>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Calibri"/>
                <a:ea typeface="+mn-ea"/>
                <a:cs typeface="+mn-cs"/>
              </a:rPr>
              <a:t>Phương pháp giải:</a:t>
            </a:r>
          </a:p>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EEECE1">
                  <a:lumMod val="25000"/>
                </a:srgbClr>
              </a:solidFill>
              <a:effectLst/>
              <a:uLnTx/>
              <a:uFillTx/>
              <a:latin typeface="Calibri"/>
              <a:ea typeface="+mn-ea"/>
              <a:cs typeface="+mn-cs"/>
            </a:endParaRP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 Muốn tính chiều dài sợi dây ta tính chu vi của khung tranh đó.</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 Chu vi hình vuông bằng độ dài một cạnh nhân với 4.</a:t>
            </a:r>
          </a:p>
          <a:p>
            <a:pPr lvl="0" algn="just"/>
            <a:r>
              <a:rPr lang="en-US" sz="2800">
                <a:solidFill>
                  <a:srgbClr val="EEECE1">
                    <a:lumMod val="25000"/>
                  </a:srgbClr>
                </a:solidFill>
                <a:latin typeface="Calibri"/>
              </a:rPr>
              <a:t>- </a:t>
            </a:r>
            <a:r>
              <a:rPr lang="vi-VN" sz="2800">
                <a:solidFill>
                  <a:srgbClr val="EEECE1">
                    <a:lumMod val="25000"/>
                  </a:srgbClr>
                </a:solidFill>
                <a:latin typeface="Calibri"/>
              </a:rPr>
              <a:t>Ta thấy độ dài sợi dây để trang trí bằng chu vi của khung tranh hình vuông.</a:t>
            </a:r>
          </a:p>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EEECE1">
                  <a:lumMod val="25000"/>
                </a:srgbClr>
              </a:solidFill>
              <a:effectLst/>
              <a:uLnTx/>
              <a:uFillTx/>
              <a:latin typeface="Calibri"/>
              <a:ea typeface="+mn-ea"/>
              <a:cs typeface="+mn-cs"/>
            </a:endParaRPr>
          </a:p>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EEECE1">
                  <a:lumMod val="25000"/>
                </a:srgb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6513EA-5800-4D57-8C2C-DBC5A076D0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8042" y="321410"/>
            <a:ext cx="2316590" cy="2161671"/>
          </a:xfrm>
          <a:prstGeom prst="rect">
            <a:avLst/>
          </a:prstGeom>
        </p:spPr>
      </p:pic>
    </p:spTree>
    <p:extLst>
      <p:ext uri="{BB962C8B-B14F-4D97-AF65-F5344CB8AC3E}">
        <p14:creationId xmlns:p14="http://schemas.microsoft.com/office/powerpoint/2010/main" val="1004321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animEffect transition="in" filter="barn(inVertical)">
                                      <p:cBhvr>
                                        <p:cTn id="7" dur="500"/>
                                        <p:tgtEl>
                                          <p:spTgt spid="2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xEl>
                                              <p:pRg st="3" end="3"/>
                                            </p:txEl>
                                          </p:spTgt>
                                        </p:tgtEl>
                                        <p:attrNameLst>
                                          <p:attrName>style.visibility</p:attrName>
                                        </p:attrNameLst>
                                      </p:cBhvr>
                                      <p:to>
                                        <p:strVal val="visible"/>
                                      </p:to>
                                    </p:set>
                                    <p:animEffect transition="in" filter="barn(inVertical)">
                                      <p:cBhvr>
                                        <p:cTn id="12" dur="500"/>
                                        <p:tgtEl>
                                          <p:spTgt spid="2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4" end="4"/>
                                            </p:txEl>
                                          </p:spTgt>
                                        </p:tgtEl>
                                        <p:attrNameLst>
                                          <p:attrName>style.visibility</p:attrName>
                                        </p:attrNameLst>
                                      </p:cBhvr>
                                      <p:to>
                                        <p:strVal val="visible"/>
                                      </p:to>
                                    </p:set>
                                    <p:animEffect transition="in" filter="barn(inVertical)">
                                      <p:cBhvr>
                                        <p:cTn id="17"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DF4E39E-A449-42E3-A8C3-AD48B75F2816}"/>
              </a:ext>
            </a:extLst>
          </p:cNvPr>
          <p:cNvGrpSpPr/>
          <p:nvPr/>
        </p:nvGrpSpPr>
        <p:grpSpPr>
          <a:xfrm>
            <a:off x="265524" y="106209"/>
            <a:ext cx="8520667" cy="2628088"/>
            <a:chOff x="322854" y="530627"/>
            <a:chExt cx="11427312" cy="3553359"/>
          </a:xfrm>
        </p:grpSpPr>
        <p:sp>
          <p:nvSpPr>
            <p:cNvPr id="29" name="TextBox 16">
              <a:extLst>
                <a:ext uri="{FF2B5EF4-FFF2-40B4-BE49-F238E27FC236}">
                  <a16:creationId xmlns:a16="http://schemas.microsoft.com/office/drawing/2014/main" id="{40AFBB7B-4A63-419E-80BF-F81F63DBE317}"/>
                </a:ext>
              </a:extLst>
            </p:cNvPr>
            <p:cNvSpPr txBox="1"/>
            <p:nvPr/>
          </p:nvSpPr>
          <p:spPr>
            <a:xfrm>
              <a:off x="746114" y="1000915"/>
              <a:ext cx="7669813" cy="3037789"/>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EEECE1">
                      <a:lumMod val="25000"/>
                    </a:srgbClr>
                  </a:solidFill>
                  <a:effectLst/>
                  <a:uLnTx/>
                  <a:uFillTx/>
                  <a:latin typeface="Calibri"/>
                  <a:ea typeface="+mn-ea"/>
                  <a:cs typeface="+mn-cs"/>
                </a:rPr>
                <a:t>Bạn Hiếu dùng một sợi dây gắn các ngôi  sao để trang trí một vòng theo khung tranh hình vuông (xem hình). Cạnh của khung tranh dài 50 cm. Hỏi sợi dây đó dài bao nhiêu mét?</a:t>
              </a:r>
              <a:endParaRPr kumimoji="0" lang="en-GB" sz="2800" b="0" i="0" u="none" strike="noStrike" kern="1200" cap="none" spc="0" normalizeH="0" baseline="0" noProof="0" dirty="0" err="1">
                <a:ln>
                  <a:noFill/>
                </a:ln>
                <a:solidFill>
                  <a:srgbClr val="EEECE1">
                    <a:lumMod val="25000"/>
                  </a:srgbClr>
                </a:solidFill>
                <a:effectLst/>
                <a:uLnTx/>
                <a:uFillTx/>
                <a:latin typeface="Calibri"/>
                <a:ea typeface="+mn-ea"/>
                <a:cs typeface="+mn-cs"/>
              </a:endParaRPr>
            </a:p>
          </p:txBody>
        </p:sp>
        <p:sp>
          <p:nvSpPr>
            <p:cNvPr id="30" name="Hình chữ nhật: Góc Tròn 6">
              <a:extLst>
                <a:ext uri="{FF2B5EF4-FFF2-40B4-BE49-F238E27FC236}">
                  <a16:creationId xmlns:a16="http://schemas.microsoft.com/office/drawing/2014/main" id="{378BB72A-A209-4068-8469-0A78A251B206}"/>
                </a:ext>
              </a:extLst>
            </p:cNvPr>
            <p:cNvSpPr/>
            <p:nvPr/>
          </p:nvSpPr>
          <p:spPr>
            <a:xfrm>
              <a:off x="517711" y="1024362"/>
              <a:ext cx="11232455" cy="3059624"/>
            </a:xfrm>
            <a:custGeom>
              <a:avLst/>
              <a:gdLst>
                <a:gd name="connsiteX0" fmla="*/ 0 w 8375374"/>
                <a:gd name="connsiteY0" fmla="*/ 377161 h 2262918"/>
                <a:gd name="connsiteX1" fmla="*/ 377161 w 8375374"/>
                <a:gd name="connsiteY1" fmla="*/ 0 h 2262918"/>
                <a:gd name="connsiteX2" fmla="*/ 7998213 w 8375374"/>
                <a:gd name="connsiteY2" fmla="*/ 0 h 2262918"/>
                <a:gd name="connsiteX3" fmla="*/ 8375374 w 8375374"/>
                <a:gd name="connsiteY3" fmla="*/ 377161 h 2262918"/>
                <a:gd name="connsiteX4" fmla="*/ 8375374 w 8375374"/>
                <a:gd name="connsiteY4" fmla="*/ 1885757 h 2262918"/>
                <a:gd name="connsiteX5" fmla="*/ 7998213 w 8375374"/>
                <a:gd name="connsiteY5" fmla="*/ 2262918 h 2262918"/>
                <a:gd name="connsiteX6" fmla="*/ 377161 w 8375374"/>
                <a:gd name="connsiteY6" fmla="*/ 2262918 h 2262918"/>
                <a:gd name="connsiteX7" fmla="*/ 0 w 8375374"/>
                <a:gd name="connsiteY7" fmla="*/ 1885757 h 2262918"/>
                <a:gd name="connsiteX8" fmla="*/ 0 w 8375374"/>
                <a:gd name="connsiteY8" fmla="*/ 377161 h 226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5374" h="2262918" extrusionOk="0">
                  <a:moveTo>
                    <a:pt x="0" y="377161"/>
                  </a:moveTo>
                  <a:cubicBezTo>
                    <a:pt x="23092" y="166221"/>
                    <a:pt x="183378" y="-969"/>
                    <a:pt x="377161" y="0"/>
                  </a:cubicBezTo>
                  <a:cubicBezTo>
                    <a:pt x="1541104" y="-129276"/>
                    <a:pt x="5538228" y="-77778"/>
                    <a:pt x="7998213" y="0"/>
                  </a:cubicBezTo>
                  <a:cubicBezTo>
                    <a:pt x="8201854" y="-14853"/>
                    <a:pt x="8370176" y="198835"/>
                    <a:pt x="8375374" y="377161"/>
                  </a:cubicBezTo>
                  <a:cubicBezTo>
                    <a:pt x="8455357" y="1025509"/>
                    <a:pt x="8445842" y="1464628"/>
                    <a:pt x="8375374" y="1885757"/>
                  </a:cubicBezTo>
                  <a:cubicBezTo>
                    <a:pt x="8383505" y="2111204"/>
                    <a:pt x="8186514" y="2269715"/>
                    <a:pt x="7998213" y="2262918"/>
                  </a:cubicBezTo>
                  <a:cubicBezTo>
                    <a:pt x="7220412" y="2307138"/>
                    <a:pt x="3227023" y="2233536"/>
                    <a:pt x="377161" y="2262918"/>
                  </a:cubicBezTo>
                  <a:cubicBezTo>
                    <a:pt x="159439" y="2226717"/>
                    <a:pt x="-29648" y="2087205"/>
                    <a:pt x="0" y="1885757"/>
                  </a:cubicBezTo>
                  <a:cubicBezTo>
                    <a:pt x="52782" y="1452077"/>
                    <a:pt x="-42675" y="792620"/>
                    <a:pt x="0" y="377161"/>
                  </a:cubicBezTo>
                  <a:close/>
                </a:path>
              </a:pathLst>
            </a:custGeom>
            <a:noFill/>
            <a:ln w="12700">
              <a:solidFill>
                <a:srgbClr val="0070C0"/>
              </a:solidFill>
              <a:prstDash val="solid"/>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1</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5" name="Picture 4">
            <a:extLst>
              <a:ext uri="{FF2B5EF4-FFF2-40B4-BE49-F238E27FC236}">
                <a16:creationId xmlns:a16="http://schemas.microsoft.com/office/drawing/2014/main" id="{F96513EA-5800-4D57-8C2C-DBC5A076D0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3995" y="471379"/>
            <a:ext cx="2316590" cy="2161671"/>
          </a:xfrm>
          <a:prstGeom prst="rect">
            <a:avLst/>
          </a:prstGeom>
        </p:spPr>
      </p:pic>
      <p:sp>
        <p:nvSpPr>
          <p:cNvPr id="14" name="TextBox 16">
            <a:extLst>
              <a:ext uri="{FF2B5EF4-FFF2-40B4-BE49-F238E27FC236}">
                <a16:creationId xmlns:a16="http://schemas.microsoft.com/office/drawing/2014/main" id="{480667B9-3E22-4065-8F37-7860C92FC0CE}"/>
              </a:ext>
            </a:extLst>
          </p:cNvPr>
          <p:cNvSpPr txBox="1"/>
          <p:nvPr/>
        </p:nvSpPr>
        <p:spPr>
          <a:xfrm>
            <a:off x="1694282" y="2891059"/>
            <a:ext cx="5718923" cy="3046988"/>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B050"/>
                </a:solidFill>
                <a:effectLst/>
                <a:uLnTx/>
                <a:uFillTx/>
                <a:latin typeface="Calibri"/>
                <a:ea typeface="+mn-ea"/>
                <a:cs typeface="+mn-cs"/>
              </a:rPr>
              <a:t>Chiều dài của sợi dây là</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B050"/>
                </a:solidFill>
                <a:effectLst/>
                <a:uLnTx/>
                <a:uFillTx/>
                <a:latin typeface="Calibri"/>
                <a:ea typeface="+mn-ea"/>
                <a:cs typeface="+mn-cs"/>
              </a:rPr>
              <a:t>  50 x 4 = 200 (cm)</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B050"/>
                </a:solidFill>
                <a:effectLst/>
                <a:uLnTx/>
                <a:uFillTx/>
                <a:latin typeface="Calibri"/>
                <a:ea typeface="+mn-ea"/>
                <a:cs typeface="+mn-cs"/>
              </a:rPr>
              <a:t>Đổi 200 cm = 2 m</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B050"/>
                </a:solidFill>
                <a:effectLst/>
                <a:uLnTx/>
                <a:uFillTx/>
                <a:latin typeface="Calibri"/>
                <a:ea typeface="+mn-ea"/>
                <a:cs typeface="+mn-cs"/>
              </a:rPr>
              <a:t>          Đáp số: 2m</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00B050"/>
              </a:solidFill>
              <a:effectLst/>
              <a:uLnTx/>
              <a:uFillTx/>
              <a:latin typeface="Calibri"/>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00B050"/>
              </a:solidFill>
              <a:effectLst/>
              <a:uLnTx/>
              <a:uFillTx/>
              <a:latin typeface="Calibri"/>
              <a:ea typeface="+mn-ea"/>
              <a:cs typeface="+mn-cs"/>
            </a:endParaRPr>
          </a:p>
        </p:txBody>
      </p:sp>
    </p:spTree>
    <p:extLst>
      <p:ext uri="{BB962C8B-B14F-4D97-AF65-F5344CB8AC3E}">
        <p14:creationId xmlns:p14="http://schemas.microsoft.com/office/powerpoint/2010/main" val="3656321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DF4E39E-A449-42E3-A8C3-AD48B75F2816}"/>
              </a:ext>
            </a:extLst>
          </p:cNvPr>
          <p:cNvGrpSpPr/>
          <p:nvPr/>
        </p:nvGrpSpPr>
        <p:grpSpPr>
          <a:xfrm>
            <a:off x="265524" y="106209"/>
            <a:ext cx="5247571" cy="4235256"/>
            <a:chOff x="322854" y="530627"/>
            <a:chExt cx="7037669" cy="5726362"/>
          </a:xfrm>
        </p:grpSpPr>
        <p:sp>
          <p:nvSpPr>
            <p:cNvPr id="29" name="TextBox 16">
              <a:extLst>
                <a:ext uri="{FF2B5EF4-FFF2-40B4-BE49-F238E27FC236}">
                  <a16:creationId xmlns:a16="http://schemas.microsoft.com/office/drawing/2014/main" id="{40AFBB7B-4A63-419E-80BF-F81F63DBE317}"/>
                </a:ext>
              </a:extLst>
            </p:cNvPr>
            <p:cNvSpPr txBox="1"/>
            <p:nvPr/>
          </p:nvSpPr>
          <p:spPr>
            <a:xfrm>
              <a:off x="397059" y="1471432"/>
              <a:ext cx="6963464" cy="4785557"/>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chemeClr val="tx1"/>
                  </a:solidFill>
                  <a:effectLst/>
                  <a:uLnTx/>
                  <a:uFillTx/>
                  <a:latin typeface="Calibri"/>
                  <a:ea typeface="+mn-ea"/>
                  <a:cs typeface="+mn-cs"/>
                </a:rPr>
                <a:t>Chọn ý trả lời đúng: </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      </a:t>
              </a:r>
              <a:r>
                <a:rPr kumimoji="0" lang="vi-VN" sz="2800" b="0" i="0" u="none" strike="noStrike" kern="1200" cap="none" spc="0" normalizeH="0" baseline="0" noProof="0">
                  <a:ln>
                    <a:noFill/>
                  </a:ln>
                  <a:solidFill>
                    <a:schemeClr val="tx1"/>
                  </a:solidFill>
                  <a:effectLst/>
                  <a:uLnTx/>
                  <a:uFillTx/>
                  <a:latin typeface="Calibri"/>
                  <a:ea typeface="+mn-ea"/>
                  <a:cs typeface="+mn-cs"/>
                </a:rPr>
                <a:t>Mỗi tấm ảnh của các bạn trong tổ đều là hình vuông cạnh 8 cm. Hình vuông lớn được ghép bởi 9 tấm ảnh như thế có chu vi là:</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Calibri"/>
                  <a:ea typeface="+mn-ea"/>
                  <a:cs typeface="+mn-cs"/>
                </a:rPr>
                <a:t>A. </a:t>
              </a: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32 cm</a:t>
              </a:r>
            </a:p>
            <a:p>
              <a:pPr marL="0" marR="0" lvl="0" indent="0" algn="just" defTabSz="685783" rtl="0" eaLnBrk="1" fontAlgn="auto" latinLnBrk="0" hangingPunct="1">
                <a:lnSpc>
                  <a:spcPct val="100000"/>
                </a:lnSpc>
                <a:spcBef>
                  <a:spcPts val="0"/>
                </a:spcBef>
                <a:spcAft>
                  <a:spcPts val="0"/>
                </a:spcAft>
                <a:buClrTx/>
                <a:buSzTx/>
                <a:buFontTx/>
                <a:buNone/>
                <a:tabLst/>
                <a:defRPr/>
              </a:pPr>
              <a:r>
                <a:rPr lang="en-US" sz="2800">
                  <a:solidFill>
                    <a:srgbClr val="C00000"/>
                  </a:solidFill>
                  <a:latin typeface="Calibri"/>
                </a:rPr>
                <a:t>B. </a:t>
              </a: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96 cm</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Calibri"/>
                  <a:ea typeface="+mn-ea"/>
                  <a:cs typeface="+mn-cs"/>
                </a:rPr>
                <a:t>C. </a:t>
              </a: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288 cm</a:t>
              </a:r>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2</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6" name="Picture 5">
            <a:extLst>
              <a:ext uri="{FF2B5EF4-FFF2-40B4-BE49-F238E27FC236}">
                <a16:creationId xmlns:a16="http://schemas.microsoft.com/office/drawing/2014/main" id="{70D96326-2894-4DFF-B852-D4F1E02E0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591" y="1002983"/>
            <a:ext cx="3511088" cy="3511088"/>
          </a:xfrm>
          <a:prstGeom prst="rect">
            <a:avLst/>
          </a:prstGeom>
        </p:spPr>
      </p:pic>
    </p:spTree>
    <p:extLst>
      <p:ext uri="{BB962C8B-B14F-4D97-AF65-F5344CB8AC3E}">
        <p14:creationId xmlns:p14="http://schemas.microsoft.com/office/powerpoint/2010/main" val="2734748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16">
            <a:extLst>
              <a:ext uri="{FF2B5EF4-FFF2-40B4-BE49-F238E27FC236}">
                <a16:creationId xmlns:a16="http://schemas.microsoft.com/office/drawing/2014/main" id="{40AFBB7B-4A63-419E-80BF-F81F63DBE317}"/>
              </a:ext>
            </a:extLst>
          </p:cNvPr>
          <p:cNvSpPr txBox="1"/>
          <p:nvPr/>
        </p:nvSpPr>
        <p:spPr>
          <a:xfrm>
            <a:off x="320854" y="802035"/>
            <a:ext cx="5381447" cy="3539430"/>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a:ea typeface="+mn-ea"/>
                <a:cs typeface="+mn-cs"/>
              </a:rPr>
              <a:t>Phương pháp giải:</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a:ln>
                  <a:noFill/>
                </a:ln>
                <a:solidFill>
                  <a:srgbClr val="00B050"/>
                </a:solidFill>
                <a:effectLst/>
                <a:uLnTx/>
                <a:uFillTx/>
                <a:latin typeface="Calibri"/>
                <a:ea typeface="+mn-ea"/>
                <a:cs typeface="+mn-cs"/>
              </a:rPr>
              <a:t>Bước 1: </a:t>
            </a:r>
            <a:r>
              <a:rPr kumimoji="0" lang="vi-VN" sz="2800" i="0" u="none" strike="noStrike" kern="1200" cap="none" spc="0" normalizeH="0" baseline="0" noProof="0">
                <a:ln>
                  <a:noFill/>
                </a:ln>
                <a:solidFill>
                  <a:prstClr val="black"/>
                </a:solidFill>
                <a:effectLst/>
                <a:uLnTx/>
                <a:uFillTx/>
                <a:latin typeface="Calibri"/>
                <a:ea typeface="+mn-ea"/>
                <a:cs typeface="+mn-cs"/>
              </a:rPr>
              <a:t>Độ dài cạnh của hình vuông lớn bằng độ dài cạnh của hình vuông nhỏ nhân với 3.</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srgbClr val="00B050"/>
                </a:solidFill>
                <a:effectLst/>
                <a:uLnTx/>
                <a:uFillTx/>
                <a:latin typeface="Calibri"/>
                <a:ea typeface="+mn-ea"/>
                <a:cs typeface="+mn-cs"/>
              </a:rPr>
              <a:t>Bước 2:</a:t>
            </a:r>
            <a:r>
              <a:rPr kumimoji="0" lang="vi-VN" sz="2800" i="0" u="none" strike="noStrike" kern="1200" cap="none" spc="0" normalizeH="0" baseline="0" noProof="0">
                <a:ln>
                  <a:noFill/>
                </a:ln>
                <a:solidFill>
                  <a:prstClr val="black"/>
                </a:solidFill>
                <a:effectLst/>
                <a:uLnTx/>
                <a:uFillTx/>
                <a:latin typeface="Calibri"/>
                <a:ea typeface="+mn-ea"/>
                <a:cs typeface="+mn-cs"/>
              </a:rPr>
              <a:t> Chu vi hình vuông lớn = Độ dài cạnh của hình vuông lớn x 4</a:t>
            </a:r>
          </a:p>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a:ln>
                <a:noFill/>
              </a:ln>
              <a:solidFill>
                <a:prstClr val="black"/>
              </a:solidFill>
              <a:effectLst/>
              <a:uLnTx/>
              <a:uFillTx/>
              <a:latin typeface="Calibri"/>
              <a:ea typeface="+mn-ea"/>
              <a:cs typeface="+mn-cs"/>
            </a:endParaRPr>
          </a:p>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a:ln>
                <a:noFill/>
              </a:ln>
              <a:solidFill>
                <a:prstClr val="black"/>
              </a:solidFill>
              <a:effectLst/>
              <a:uLnTx/>
              <a:uFillTx/>
              <a:latin typeface="Calibri"/>
              <a:ea typeface="+mn-ea"/>
              <a:cs typeface="+mn-cs"/>
            </a:endParaRPr>
          </a:p>
        </p:txBody>
      </p:sp>
      <p:grpSp>
        <p:nvGrpSpPr>
          <p:cNvPr id="31" name="Nhóm 7">
            <a:extLst>
              <a:ext uri="{FF2B5EF4-FFF2-40B4-BE49-F238E27FC236}">
                <a16:creationId xmlns:a16="http://schemas.microsoft.com/office/drawing/2014/main" id="{A2AA4DC7-600F-4679-B75F-9A98D95654C4}"/>
              </a:ext>
            </a:extLst>
          </p:cNvPr>
          <p:cNvGrpSpPr/>
          <p:nvPr/>
        </p:nvGrpSpPr>
        <p:grpSpPr>
          <a:xfrm>
            <a:off x="265524" y="106209"/>
            <a:ext cx="525651" cy="52322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2</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id="{70D96326-2894-4DFF-B852-D4F1E02E0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301" y="994164"/>
            <a:ext cx="3155171" cy="3155171"/>
          </a:xfrm>
          <a:prstGeom prst="rect">
            <a:avLst/>
          </a:prstGeom>
        </p:spPr>
      </p:pic>
    </p:spTree>
    <p:extLst>
      <p:ext uri="{BB962C8B-B14F-4D97-AF65-F5344CB8AC3E}">
        <p14:creationId xmlns:p14="http://schemas.microsoft.com/office/powerpoint/2010/main" val="2535630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barn(inVertical)">
                                      <p:cBhvr>
                                        <p:cTn id="7" dur="500"/>
                                        <p:tgtEl>
                                          <p:spTgt spid="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xEl>
                                              <p:pRg st="2" end="2"/>
                                            </p:txEl>
                                          </p:spTgt>
                                        </p:tgtEl>
                                        <p:attrNameLst>
                                          <p:attrName>style.visibility</p:attrName>
                                        </p:attrNameLst>
                                      </p:cBhvr>
                                      <p:to>
                                        <p:strVal val="visible"/>
                                      </p:to>
                                    </p:set>
                                    <p:animEffect transition="in" filter="barn(inVertical)">
                                      <p:cBhvr>
                                        <p:cTn id="12"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DF4E39E-A449-42E3-A8C3-AD48B75F2816}"/>
              </a:ext>
            </a:extLst>
          </p:cNvPr>
          <p:cNvGrpSpPr/>
          <p:nvPr/>
        </p:nvGrpSpPr>
        <p:grpSpPr>
          <a:xfrm>
            <a:off x="265524" y="106209"/>
            <a:ext cx="5247571" cy="4235256"/>
            <a:chOff x="322854" y="530627"/>
            <a:chExt cx="7037669" cy="5726362"/>
          </a:xfrm>
        </p:grpSpPr>
        <p:sp>
          <p:nvSpPr>
            <p:cNvPr id="29" name="TextBox 16">
              <a:extLst>
                <a:ext uri="{FF2B5EF4-FFF2-40B4-BE49-F238E27FC236}">
                  <a16:creationId xmlns:a16="http://schemas.microsoft.com/office/drawing/2014/main" id="{40AFBB7B-4A63-419E-80BF-F81F63DBE317}"/>
                </a:ext>
              </a:extLst>
            </p:cNvPr>
            <p:cNvSpPr txBox="1"/>
            <p:nvPr/>
          </p:nvSpPr>
          <p:spPr>
            <a:xfrm>
              <a:off x="397059" y="1471432"/>
              <a:ext cx="6963464" cy="4785557"/>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a:ea typeface="+mn-ea"/>
                  <a:cs typeface="+mn-cs"/>
                </a:rPr>
                <a:t>Chọn ý trả lời đúng: </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      </a:t>
              </a:r>
              <a:r>
                <a:rPr kumimoji="0" lang="vi-VN" sz="2800" b="0" i="0" u="none" strike="noStrike" kern="1200" cap="none" spc="0" normalizeH="0" baseline="0" noProof="0">
                  <a:ln>
                    <a:noFill/>
                  </a:ln>
                  <a:solidFill>
                    <a:prstClr val="black"/>
                  </a:solidFill>
                  <a:effectLst/>
                  <a:uLnTx/>
                  <a:uFillTx/>
                  <a:latin typeface="Calibri"/>
                  <a:ea typeface="+mn-ea"/>
                  <a:cs typeface="+mn-cs"/>
                </a:rPr>
                <a:t>Mỗi tấm ảnh của các bạn trong tổ đều là hình vuông cạnh 8 cm. Hình vuông lớn được ghép bởi 9 tấm ảnh như thế có chu vi là:</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Calibri"/>
                  <a:ea typeface="+mn-ea"/>
                  <a:cs typeface="+mn-cs"/>
                </a:rPr>
                <a:t>A. </a:t>
              </a: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32 cm</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Calibri"/>
                  <a:ea typeface="+mn-ea"/>
                  <a:cs typeface="+mn-cs"/>
                </a:rPr>
                <a:t>B. </a:t>
              </a: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96 cm</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Calibri"/>
                  <a:ea typeface="+mn-ea"/>
                  <a:cs typeface="+mn-cs"/>
                </a:rPr>
                <a:t>C. </a:t>
              </a:r>
              <a:r>
                <a:rPr kumimoji="0" lang="vi-VN" sz="2800" b="0" i="0" u="none" strike="noStrike" kern="1200" cap="none" spc="0" normalizeH="0" baseline="0" noProof="0">
                  <a:ln>
                    <a:noFill/>
                  </a:ln>
                  <a:solidFill>
                    <a:srgbClr val="EEECE1">
                      <a:lumMod val="25000"/>
                    </a:srgbClr>
                  </a:solidFill>
                  <a:effectLst/>
                  <a:uLnTx/>
                  <a:uFillTx/>
                  <a:latin typeface="Calibri"/>
                  <a:ea typeface="+mn-ea"/>
                  <a:cs typeface="+mn-cs"/>
                </a:rPr>
                <a:t>288 cm</a:t>
              </a:r>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2</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6" name="Picture 5">
            <a:extLst>
              <a:ext uri="{FF2B5EF4-FFF2-40B4-BE49-F238E27FC236}">
                <a16:creationId xmlns:a16="http://schemas.microsoft.com/office/drawing/2014/main" id="{70D96326-2894-4DFF-B852-D4F1E02E00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542" y="365456"/>
            <a:ext cx="2126471" cy="2126471"/>
          </a:xfrm>
          <a:prstGeom prst="rect">
            <a:avLst/>
          </a:prstGeom>
        </p:spPr>
      </p:pic>
      <p:sp>
        <p:nvSpPr>
          <p:cNvPr id="11" name="TextBox 10">
            <a:extLst>
              <a:ext uri="{FF2B5EF4-FFF2-40B4-BE49-F238E27FC236}">
                <a16:creationId xmlns:a16="http://schemas.microsoft.com/office/drawing/2014/main" id="{8D3823F4-52DC-4165-879E-5C04EE136E58}"/>
              </a:ext>
            </a:extLst>
          </p:cNvPr>
          <p:cNvSpPr txBox="1"/>
          <p:nvPr/>
        </p:nvSpPr>
        <p:spPr>
          <a:xfrm>
            <a:off x="3472939" y="3017624"/>
            <a:ext cx="5192241" cy="1815882"/>
          </a:xfrm>
          <a:prstGeom prst="rect">
            <a:avLst/>
          </a:prstGeom>
          <a:noFill/>
        </p:spPr>
        <p:txBody>
          <a:bodyPr wrap="square">
            <a:spAutoFit/>
          </a:bodyPr>
          <a:lstStyle/>
          <a:p>
            <a:pPr algn="ctr"/>
            <a:r>
              <a:rPr lang="en-US" sz="2800">
                <a:solidFill>
                  <a:srgbClr val="C00000"/>
                </a:solidFill>
                <a:latin typeface="Arial" panose="020B0604020202020204" pitchFamily="34" charset="0"/>
                <a:cs typeface="Arial" panose="020B0604020202020204" pitchFamily="34" charset="0"/>
              </a:rPr>
              <a:t>Đ</a:t>
            </a:r>
            <a:r>
              <a:rPr lang="en-US" sz="2800" b="0" i="0">
                <a:solidFill>
                  <a:srgbClr val="C00000"/>
                </a:solidFill>
                <a:effectLst/>
                <a:latin typeface="Arial" panose="020B0604020202020204" pitchFamily="34" charset="0"/>
                <a:cs typeface="Arial" panose="020B0604020202020204" pitchFamily="34" charset="0"/>
              </a:rPr>
              <a:t>ộ dài cạnh của hình vuông lớn là 8 x 3 = 24 (cm)</a:t>
            </a:r>
          </a:p>
          <a:p>
            <a:pPr algn="ctr"/>
            <a:r>
              <a:rPr lang="en-US" sz="2800" b="0" i="0">
                <a:solidFill>
                  <a:srgbClr val="C00000"/>
                </a:solidFill>
                <a:effectLst/>
                <a:latin typeface="Arial" panose="020B0604020202020204" pitchFamily="34" charset="0"/>
                <a:cs typeface="Arial" panose="020B0604020202020204" pitchFamily="34" charset="0"/>
              </a:rPr>
              <a:t>Chu vi của hình vuông lớn là </a:t>
            </a:r>
          </a:p>
          <a:p>
            <a:pPr algn="ctr"/>
            <a:r>
              <a:rPr lang="en-US" sz="2800" b="0" i="0">
                <a:solidFill>
                  <a:srgbClr val="C00000"/>
                </a:solidFill>
                <a:effectLst/>
                <a:latin typeface="Arial" panose="020B0604020202020204" pitchFamily="34" charset="0"/>
                <a:cs typeface="Arial" panose="020B0604020202020204" pitchFamily="34" charset="0"/>
              </a:rPr>
              <a:t>24 x 4 = 96 (cm)</a:t>
            </a:r>
          </a:p>
        </p:txBody>
      </p:sp>
      <p:sp>
        <p:nvSpPr>
          <p:cNvPr id="5" name="Oval 4">
            <a:extLst>
              <a:ext uri="{FF2B5EF4-FFF2-40B4-BE49-F238E27FC236}">
                <a16:creationId xmlns:a16="http://schemas.microsoft.com/office/drawing/2014/main" id="{71D3A77A-896B-4B1D-BCBC-03E4A9ABF2F4}"/>
              </a:ext>
            </a:extLst>
          </p:cNvPr>
          <p:cNvSpPr/>
          <p:nvPr/>
        </p:nvSpPr>
        <p:spPr>
          <a:xfrm>
            <a:off x="320854" y="3390900"/>
            <a:ext cx="414989" cy="40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541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047"/>
          <a:stretch/>
        </p:blipFill>
        <p:spPr>
          <a:xfrm>
            <a:off x="0" y="1"/>
            <a:ext cx="9144000" cy="5519921"/>
          </a:xfrm>
          <a:prstGeom prst="rect">
            <a:avLst/>
          </a:prstGeom>
        </p:spPr>
      </p:pic>
      <p:pic>
        <p:nvPicPr>
          <p:cNvPr id="5122" name="Picture 2" descr="C:\Users\HP\Desktop\24198200.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3333" l="4409" r="95914">
                        <a14:foregroundMark x1="80645" y1="49630" x2="84946" y2="59259"/>
                        <a14:foregroundMark x1="45376" y1="31389" x2="47742" y2="38796"/>
                        <a14:foregroundMark x1="60860" y1="31852" x2="66344" y2="434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08105" y="857218"/>
            <a:ext cx="3816424" cy="431026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79513" y="1275606"/>
            <a:ext cx="5760640" cy="3240360"/>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4000" b="1" cap="all" dirty="0" err="1">
                <a:ln w="0"/>
                <a:solidFill>
                  <a:prstClr val="white"/>
                </a:solidFill>
                <a:effectLst>
                  <a:reflection blurRad="12700" stA="50000" endPos="50000" dist="5000" dir="5400000" sy="-100000" rotWithShape="0"/>
                </a:effectLst>
                <a:latin typeface="#9Slide03 AmpleSoft Bold" pitchFamily="2" charset="0"/>
              </a:rPr>
              <a:t>Cảm</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ơn</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các</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bạn</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đã</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giúp</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tớ</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thu</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hoạch</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cà</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rốt</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chúng</a:t>
            </a:r>
            <a:r>
              <a:rPr lang="en-US" sz="4000" b="1" cap="all" dirty="0">
                <a:ln w="0"/>
                <a:solidFill>
                  <a:prstClr val="white"/>
                </a:solidFill>
                <a:effectLst>
                  <a:reflection blurRad="12700" stA="50000" endPos="50000" dist="5000" dir="5400000" sy="-100000" rotWithShape="0"/>
                </a:effectLst>
                <a:latin typeface="#9Slide03 AmpleSoft Bold" pitchFamily="2" charset="0"/>
              </a:rPr>
              <a:t> ta </a:t>
            </a:r>
            <a:r>
              <a:rPr lang="en-US" sz="4000" b="1" cap="all" dirty="0" err="1">
                <a:ln w="0"/>
                <a:solidFill>
                  <a:prstClr val="white"/>
                </a:solidFill>
                <a:effectLst>
                  <a:reflection blurRad="12700" stA="50000" endPos="50000" dist="5000" dir="5400000" sy="-100000" rotWithShape="0"/>
                </a:effectLst>
                <a:latin typeface="#9Slide03 AmpleSoft Bold" pitchFamily="2" charset="0"/>
              </a:rPr>
              <a:t>đến</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bài</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tập</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sau</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r>
              <a:rPr lang="en-US" sz="4000" b="1" cap="all" dirty="0" err="1">
                <a:ln w="0"/>
                <a:solidFill>
                  <a:prstClr val="white"/>
                </a:solidFill>
                <a:effectLst>
                  <a:reflection blurRad="12700" stA="50000" endPos="50000" dist="5000" dir="5400000" sy="-100000" rotWithShape="0"/>
                </a:effectLst>
                <a:latin typeface="#9Slide03 AmpleSoft Bold" pitchFamily="2" charset="0"/>
              </a:rPr>
              <a:t>nhé</a:t>
            </a:r>
            <a:r>
              <a:rPr lang="en-US" sz="4000" b="1" cap="all" dirty="0">
                <a:ln w="0"/>
                <a:solidFill>
                  <a:prstClr val="white"/>
                </a:solidFill>
                <a:effectLst>
                  <a:reflection blurRad="12700" stA="50000" endPos="50000" dist="5000" dir="5400000" sy="-100000" rotWithShape="0"/>
                </a:effectLst>
                <a:latin typeface="#9Slide03 AmpleSoft Bold" pitchFamily="2" charset="0"/>
              </a:rPr>
              <a:t> !</a:t>
            </a:r>
          </a:p>
        </p:txBody>
      </p:sp>
    </p:spTree>
    <p:extLst>
      <p:ext uri="{BB962C8B-B14F-4D97-AF65-F5344CB8AC3E}">
        <p14:creationId xmlns:p14="http://schemas.microsoft.com/office/powerpoint/2010/main" val="4256958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0512" cy="516403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HP\Desktop\16308787-removebg-preview.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3559" l="4726" r="97512">
                        <a14:foregroundMark x1="8955" y1="77456" x2="30100" y2="61997"/>
                        <a14:foregroundMark x1="30100" y1="60386" x2="40050" y2="56844"/>
                        <a14:foregroundMark x1="20647" y1="64412" x2="18905" y2="51208"/>
                        <a14:foregroundMark x1="18905" y1="64573" x2="14677" y2="61997"/>
                        <a14:foregroundMark x1="18408" y1="63607" x2="16915" y2="58454"/>
                        <a14:foregroundMark x1="30597" y1="84702" x2="43284" y2="90177"/>
                        <a14:foregroundMark x1="32587" y1="87923" x2="38308" y2="90982"/>
                        <a14:foregroundMark x1="43781" y1="89533" x2="58209" y2="85829"/>
                        <a14:foregroundMark x1="64925" y1="85829" x2="86816" y2="91787"/>
                        <a14:foregroundMark x1="76866" y1="86634" x2="90547" y2="89372"/>
                        <a14:foregroundMark x1="61940" y1="34300" x2="66169" y2="54106"/>
                        <a14:foregroundMark x1="73134" y1="35910" x2="60448" y2="82126"/>
                        <a14:foregroundMark x1="49254" y1="39614" x2="60697" y2="55717"/>
                        <a14:foregroundMark x1="71891" y1="62963" x2="78109" y2="78100"/>
                      </a14:backgroundRemoval>
                    </a14:imgEffect>
                  </a14:imgLayer>
                </a14:imgProps>
              </a:ext>
              <a:ext uri="{28A0092B-C50C-407E-A947-70E740481C1C}">
                <a14:useLocalDpi xmlns:a14="http://schemas.microsoft.com/office/drawing/2010/main" val="0"/>
              </a:ext>
            </a:extLst>
          </a:blip>
          <a:srcRect/>
          <a:stretch>
            <a:fillRect/>
          </a:stretch>
        </p:blipFill>
        <p:spPr bwMode="auto">
          <a:xfrm>
            <a:off x="6123200" y="432018"/>
            <a:ext cx="3063240" cy="473202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971600" y="843558"/>
            <a:ext cx="5145672" cy="3600400"/>
          </a:xfrm>
          <a:prstGeom prst="roundRect">
            <a:avLst/>
          </a:prstGeom>
          <a:solidFill>
            <a:schemeClr val="accent6">
              <a:lumMod val="75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3200" b="1" dirty="0" err="1">
                <a:ln w="0"/>
                <a:solidFill>
                  <a:prstClr val="white"/>
                </a:solidFill>
                <a:effectLst>
                  <a:reflection blurRad="12700" stA="50000" endPos="50000" dist="5000" dir="5400000" sy="-100000" rotWithShape="0"/>
                </a:effectLst>
                <a:latin typeface="#9Slide03 AmpleSoft Bold" pitchFamily="2" charset="0"/>
              </a:rPr>
              <a:t>Mình</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chỉ</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cần</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làm</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một</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việc</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nữa</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thôi</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đó</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là</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giúp</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bác</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nông</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dân</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tìm</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được</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chìa</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khóa</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trong</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nhà</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kho</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các</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bạn</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hãy</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giúp</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mình</a:t>
            </a:r>
            <a:r>
              <a:rPr lang="en-US" sz="3200" b="1" dirty="0">
                <a:ln w="0"/>
                <a:solidFill>
                  <a:prstClr val="white"/>
                </a:solidFill>
                <a:effectLst>
                  <a:reflection blurRad="12700" stA="50000" endPos="50000" dist="5000" dir="5400000" sy="-100000" rotWithShape="0"/>
                </a:effectLst>
                <a:latin typeface="#9Slide03 AmpleSoft Bold" pitchFamily="2" charset="0"/>
              </a:rPr>
              <a:t> </a:t>
            </a:r>
            <a:r>
              <a:rPr lang="en-US" sz="3200" b="1" dirty="0" err="1">
                <a:ln w="0"/>
                <a:solidFill>
                  <a:prstClr val="white"/>
                </a:solidFill>
                <a:effectLst>
                  <a:reflection blurRad="12700" stA="50000" endPos="50000" dist="5000" dir="5400000" sy="-100000" rotWithShape="0"/>
                </a:effectLst>
                <a:latin typeface="#9Slide03 AmpleSoft Bold" pitchFamily="2" charset="0"/>
              </a:rPr>
              <a:t>nhé</a:t>
            </a:r>
            <a:r>
              <a:rPr lang="en-US" sz="3200" b="1" dirty="0">
                <a:ln w="0"/>
                <a:solidFill>
                  <a:prstClr val="white"/>
                </a:solidFill>
                <a:effectLst>
                  <a:reflection blurRad="12700" stA="50000" endPos="50000" dist="5000" dir="5400000" sy="-100000" rotWithShape="0"/>
                </a:effectLst>
                <a:latin typeface="#9Slide03 AmpleSoft Bold" pitchFamily="2" charset="0"/>
              </a:rPr>
              <a:t> </a:t>
            </a:r>
          </a:p>
        </p:txBody>
      </p:sp>
    </p:spTree>
    <p:extLst>
      <p:ext uri="{BB962C8B-B14F-4D97-AF65-F5344CB8AC3E}">
        <p14:creationId xmlns:p14="http://schemas.microsoft.com/office/powerpoint/2010/main" val="2836043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DF4E39E-A449-42E3-A8C3-AD48B75F2816}"/>
              </a:ext>
            </a:extLst>
          </p:cNvPr>
          <p:cNvGrpSpPr/>
          <p:nvPr/>
        </p:nvGrpSpPr>
        <p:grpSpPr>
          <a:xfrm>
            <a:off x="862424" y="459542"/>
            <a:ext cx="5878724" cy="523220"/>
            <a:chOff x="322854" y="530627"/>
            <a:chExt cx="7884127" cy="707430"/>
          </a:xfrm>
        </p:grpSpPr>
        <p:sp>
          <p:nvSpPr>
            <p:cNvPr id="29" name="TextBox 16">
              <a:extLst>
                <a:ext uri="{FF2B5EF4-FFF2-40B4-BE49-F238E27FC236}">
                  <a16:creationId xmlns:a16="http://schemas.microsoft.com/office/drawing/2014/main" id="{40AFBB7B-4A63-419E-80BF-F81F63DBE317}"/>
                </a:ext>
              </a:extLst>
            </p:cNvPr>
            <p:cNvSpPr txBox="1"/>
            <p:nvPr/>
          </p:nvSpPr>
          <p:spPr>
            <a:xfrm>
              <a:off x="1243518" y="530627"/>
              <a:ext cx="6963463" cy="707430"/>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a:ea typeface="+mn-ea"/>
                  <a:cs typeface="+mn-cs"/>
                </a:rPr>
                <a:t>Nêu số đo thích hợp.</a:t>
              </a:r>
              <a:endParaRPr kumimoji="0" lang="vi-VN" sz="2800" b="0" i="0" u="none" strike="noStrike" kern="1200" cap="none" spc="0" normalizeH="0" baseline="0" noProof="0">
                <a:ln>
                  <a:noFill/>
                </a:ln>
                <a:solidFill>
                  <a:srgbClr val="EEECE1">
                    <a:lumMod val="25000"/>
                  </a:srgbClr>
                </a:solidFill>
                <a:effectLst/>
                <a:uLnTx/>
                <a:uFillTx/>
                <a:latin typeface="Calibri"/>
                <a:ea typeface="+mn-ea"/>
                <a:cs typeface="+mn-cs"/>
              </a:endParaRPr>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3</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7" name="Picture 6">
            <a:extLst>
              <a:ext uri="{FF2B5EF4-FFF2-40B4-BE49-F238E27FC236}">
                <a16:creationId xmlns:a16="http://schemas.microsoft.com/office/drawing/2014/main" id="{B644D5F9-5BF9-47A2-A81F-E485E61B2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24" y="1596321"/>
            <a:ext cx="8520375" cy="2700595"/>
          </a:xfrm>
          <a:prstGeom prst="rect">
            <a:avLst/>
          </a:prstGeom>
        </p:spPr>
      </p:pic>
    </p:spTree>
    <p:extLst>
      <p:ext uri="{BB962C8B-B14F-4D97-AF65-F5344CB8AC3E}">
        <p14:creationId xmlns:p14="http://schemas.microsoft.com/office/powerpoint/2010/main" val="212279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538"/>
            <a:ext cx="9180512" cy="51640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HP\Desktop\imgbin-rabbit-telegram-sticker-echte-hasen-rabbit-0e3dwKuXihCyLfubhc9VULG1Y.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7" b="99803" l="0" r="95742">
                        <a14:foregroundMark x1="49313" y1="69488" x2="46841" y2="80906"/>
                      </a14:backgroundRemoval>
                    </a14:imgEffect>
                  </a14:imgLayer>
                </a14:imgProps>
              </a:ext>
              <a:ext uri="{28A0092B-C50C-407E-A947-70E740481C1C}">
                <a14:useLocalDpi xmlns:a14="http://schemas.microsoft.com/office/drawing/2010/main" val="0"/>
              </a:ext>
            </a:extLst>
          </a:blip>
          <a:srcRect/>
          <a:stretch>
            <a:fillRect/>
          </a:stretch>
        </p:blipFill>
        <p:spPr bwMode="auto">
          <a:xfrm>
            <a:off x="4211961" y="2530638"/>
            <a:ext cx="3744416" cy="26128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Cute-Cartoon-Toucan-Bird-Flying-vector-PNG.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889" b="95778" l="1667" r="99833">
                        <a14:foregroundMark x1="40667" y1="56444" x2="61833" y2="897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457932"/>
            <a:ext cx="2399472" cy="170735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83769" y="0"/>
            <a:ext cx="6408712" cy="2462436"/>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3200" b="1" dirty="0">
                <a:solidFill>
                  <a:prstClr val="white"/>
                </a:solidFill>
                <a:latin typeface="#9Slide03 AmpleSoft Bold" pitchFamily="2" charset="0"/>
              </a:rPr>
              <a:t>Do </a:t>
            </a:r>
            <a:r>
              <a:rPr lang="en-US" sz="3200" b="1" dirty="0" err="1">
                <a:solidFill>
                  <a:prstClr val="white"/>
                </a:solidFill>
                <a:latin typeface="#9Slide03 AmpleSoft Bold" pitchFamily="2" charset="0"/>
              </a:rPr>
              <a:t>ăn</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vụng</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cà</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rốt</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của</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bác</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nông</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dân</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nên</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giờ</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thỏ</a:t>
            </a:r>
            <a:r>
              <a:rPr lang="en-US" sz="3200" b="1" dirty="0">
                <a:solidFill>
                  <a:prstClr val="white"/>
                </a:solidFill>
                <a:latin typeface="#9Slide03 AmpleSoft Bold" pitchFamily="2" charset="0"/>
              </a:rPr>
              <a:t> con </a:t>
            </a:r>
            <a:r>
              <a:rPr lang="en-US" sz="3200" b="1" dirty="0" err="1">
                <a:solidFill>
                  <a:prstClr val="white"/>
                </a:solidFill>
                <a:latin typeface="#9Slide03 AmpleSoft Bold" pitchFamily="2" charset="0"/>
              </a:rPr>
              <a:t>đang</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bị</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phạt</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hãy</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giúp</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thỏ</a:t>
            </a:r>
            <a:r>
              <a:rPr lang="en-US" sz="3200" b="1" dirty="0">
                <a:solidFill>
                  <a:prstClr val="white"/>
                </a:solidFill>
                <a:latin typeface="#9Slide03 AmpleSoft Bold" pitchFamily="2" charset="0"/>
              </a:rPr>
              <a:t> con </a:t>
            </a:r>
            <a:r>
              <a:rPr lang="en-US" sz="3200" b="1" dirty="0" err="1">
                <a:solidFill>
                  <a:prstClr val="white"/>
                </a:solidFill>
                <a:latin typeface="#9Slide03 AmpleSoft Bold" pitchFamily="2" charset="0"/>
              </a:rPr>
              <a:t>làm</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việc</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bằng</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cách</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trả</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lời</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đúng</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các</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câu</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hỏi</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trong</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bài</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học</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ngày</a:t>
            </a:r>
            <a:r>
              <a:rPr lang="en-US" sz="3200" b="1" dirty="0">
                <a:solidFill>
                  <a:prstClr val="white"/>
                </a:solidFill>
                <a:latin typeface="#9Slide03 AmpleSoft Bold" pitchFamily="2" charset="0"/>
              </a:rPr>
              <a:t> </a:t>
            </a:r>
            <a:r>
              <a:rPr lang="en-US" sz="3200" b="1" dirty="0" err="1">
                <a:solidFill>
                  <a:prstClr val="white"/>
                </a:solidFill>
                <a:latin typeface="#9Slide03 AmpleSoft Bold" pitchFamily="2" charset="0"/>
              </a:rPr>
              <a:t>hôm</a:t>
            </a:r>
            <a:r>
              <a:rPr lang="en-US" sz="3200" b="1" dirty="0">
                <a:solidFill>
                  <a:prstClr val="white"/>
                </a:solidFill>
                <a:latin typeface="#9Slide03 AmpleSoft Bold" pitchFamily="2" charset="0"/>
              </a:rPr>
              <a:t> nay </a:t>
            </a:r>
            <a:r>
              <a:rPr lang="en-US" sz="3200" b="1" dirty="0" err="1">
                <a:solidFill>
                  <a:prstClr val="white"/>
                </a:solidFill>
                <a:latin typeface="#9Slide03 AmpleSoft Bold" pitchFamily="2" charset="0"/>
              </a:rPr>
              <a:t>nhé</a:t>
            </a:r>
            <a:r>
              <a:rPr lang="en-US" sz="3200" b="1" dirty="0">
                <a:solidFill>
                  <a:prstClr val="white"/>
                </a:solidFill>
                <a:latin typeface="#9Slide03 AmpleSoft Bold" pitchFamily="2" charset="0"/>
              </a:rPr>
              <a:t> !</a:t>
            </a:r>
          </a:p>
        </p:txBody>
      </p:sp>
    </p:spTree>
    <p:extLst>
      <p:ext uri="{BB962C8B-B14F-4D97-AF65-F5344CB8AC3E}">
        <p14:creationId xmlns:p14="http://schemas.microsoft.com/office/powerpoint/2010/main" val="3397327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DF4E39E-A449-42E3-A8C3-AD48B75F2816}"/>
              </a:ext>
            </a:extLst>
          </p:cNvPr>
          <p:cNvGrpSpPr/>
          <p:nvPr/>
        </p:nvGrpSpPr>
        <p:grpSpPr>
          <a:xfrm>
            <a:off x="608424" y="297258"/>
            <a:ext cx="5878724" cy="523220"/>
            <a:chOff x="322854" y="530627"/>
            <a:chExt cx="7884127" cy="707430"/>
          </a:xfrm>
        </p:grpSpPr>
        <p:sp>
          <p:nvSpPr>
            <p:cNvPr id="29" name="TextBox 16">
              <a:extLst>
                <a:ext uri="{FF2B5EF4-FFF2-40B4-BE49-F238E27FC236}">
                  <a16:creationId xmlns:a16="http://schemas.microsoft.com/office/drawing/2014/main" id="{40AFBB7B-4A63-419E-80BF-F81F63DBE317}"/>
                </a:ext>
              </a:extLst>
            </p:cNvPr>
            <p:cNvSpPr txBox="1"/>
            <p:nvPr/>
          </p:nvSpPr>
          <p:spPr>
            <a:xfrm>
              <a:off x="1243518" y="530627"/>
              <a:ext cx="6963463" cy="707430"/>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a:ea typeface="+mn-ea"/>
                  <a:cs typeface="+mn-cs"/>
                </a:rPr>
                <a:t>Nêu số đo thích hợp.</a:t>
              </a:r>
              <a:endParaRPr kumimoji="0" lang="vi-VN" sz="2800" b="0" i="0" u="none" strike="noStrike" kern="1200" cap="none" spc="0" normalizeH="0" baseline="0" noProof="0">
                <a:ln>
                  <a:noFill/>
                </a:ln>
                <a:solidFill>
                  <a:srgbClr val="EEECE1">
                    <a:lumMod val="25000"/>
                  </a:srgbClr>
                </a:solidFill>
                <a:effectLst/>
                <a:uLnTx/>
                <a:uFillTx/>
                <a:latin typeface="Calibri"/>
                <a:ea typeface="+mn-ea"/>
                <a:cs typeface="+mn-cs"/>
              </a:endParaRPr>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3</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7" name="Picture 6">
            <a:extLst>
              <a:ext uri="{FF2B5EF4-FFF2-40B4-BE49-F238E27FC236}">
                <a16:creationId xmlns:a16="http://schemas.microsoft.com/office/drawing/2014/main" id="{B644D5F9-5BF9-47A2-A81F-E485E61B2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4908" y="970447"/>
            <a:ext cx="6186076" cy="1960722"/>
          </a:xfrm>
          <a:prstGeom prst="rect">
            <a:avLst/>
          </a:prstGeom>
        </p:spPr>
      </p:pic>
      <p:sp>
        <p:nvSpPr>
          <p:cNvPr id="13" name="TextBox 12">
            <a:extLst>
              <a:ext uri="{FF2B5EF4-FFF2-40B4-BE49-F238E27FC236}">
                <a16:creationId xmlns:a16="http://schemas.microsoft.com/office/drawing/2014/main" id="{F7B45C32-E78B-41A1-A194-4960BAC87893}"/>
              </a:ext>
            </a:extLst>
          </p:cNvPr>
          <p:cNvSpPr txBox="1"/>
          <p:nvPr/>
        </p:nvSpPr>
        <p:spPr>
          <a:xfrm>
            <a:off x="608424" y="3252079"/>
            <a:ext cx="9602340" cy="1938992"/>
          </a:xfrm>
          <a:prstGeom prst="rect">
            <a:avLst/>
          </a:prstGeom>
          <a:noFill/>
        </p:spPr>
        <p:txBody>
          <a:bodyPr wrap="square">
            <a:spAutoFit/>
          </a:bodyPr>
          <a:lstStyle/>
          <a:p>
            <a:pPr algn="l"/>
            <a:r>
              <a:rPr lang="vi-VN" sz="2400" b="1" i="0">
                <a:solidFill>
                  <a:srgbClr val="000000"/>
                </a:solidFill>
                <a:effectLst/>
              </a:rPr>
              <a:t>Phương pháp giải:</a:t>
            </a:r>
            <a:endParaRPr lang="vi-VN" sz="2400" b="0" i="0">
              <a:solidFill>
                <a:srgbClr val="000000"/>
              </a:solidFill>
              <a:effectLst/>
            </a:endParaRPr>
          </a:p>
          <a:p>
            <a:pPr algn="l"/>
            <a:r>
              <a:rPr lang="vi-VN" sz="2400" b="0" i="0">
                <a:solidFill>
                  <a:srgbClr val="000000"/>
                </a:solidFill>
                <a:effectLst/>
              </a:rPr>
              <a:t>- Nửa chu vi hình chữ nhật = Chu vi hình chữ nhật : 2</a:t>
            </a:r>
          </a:p>
          <a:p>
            <a:pPr algn="l"/>
            <a:r>
              <a:rPr lang="vi-VN" sz="2400" b="0" i="0">
                <a:solidFill>
                  <a:srgbClr val="000000"/>
                </a:solidFill>
                <a:effectLst/>
              </a:rPr>
              <a:t>- Chiều rộng hình chữ nhật = Nửa chu vi - Chiều dài </a:t>
            </a:r>
            <a:r>
              <a:rPr lang="en-US" sz="2400" b="0" i="0">
                <a:solidFill>
                  <a:srgbClr val="000000"/>
                </a:solidFill>
                <a:effectLst/>
              </a:rPr>
              <a:t>HCN</a:t>
            </a:r>
            <a:endParaRPr lang="vi-VN" sz="2400" b="0" i="0">
              <a:solidFill>
                <a:srgbClr val="000000"/>
              </a:solidFill>
              <a:effectLst/>
            </a:endParaRPr>
          </a:p>
          <a:p>
            <a:br>
              <a:rPr lang="vi-VN" sz="2400" b="0" i="0">
                <a:solidFill>
                  <a:srgbClr val="000000"/>
                </a:solidFill>
                <a:effectLst/>
              </a:rPr>
            </a:br>
            <a:endParaRPr lang="en-US" sz="2400"/>
          </a:p>
        </p:txBody>
      </p:sp>
    </p:spTree>
    <p:extLst>
      <p:ext uri="{BB962C8B-B14F-4D97-AF65-F5344CB8AC3E}">
        <p14:creationId xmlns:p14="http://schemas.microsoft.com/office/powerpoint/2010/main" val="252059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DF4E39E-A449-42E3-A8C3-AD48B75F2816}"/>
              </a:ext>
            </a:extLst>
          </p:cNvPr>
          <p:cNvGrpSpPr/>
          <p:nvPr/>
        </p:nvGrpSpPr>
        <p:grpSpPr>
          <a:xfrm>
            <a:off x="862424" y="459542"/>
            <a:ext cx="5878724" cy="523220"/>
            <a:chOff x="322854" y="530627"/>
            <a:chExt cx="7884127" cy="707430"/>
          </a:xfrm>
        </p:grpSpPr>
        <p:sp>
          <p:nvSpPr>
            <p:cNvPr id="29" name="TextBox 16">
              <a:extLst>
                <a:ext uri="{FF2B5EF4-FFF2-40B4-BE49-F238E27FC236}">
                  <a16:creationId xmlns:a16="http://schemas.microsoft.com/office/drawing/2014/main" id="{40AFBB7B-4A63-419E-80BF-F81F63DBE317}"/>
                </a:ext>
              </a:extLst>
            </p:cNvPr>
            <p:cNvSpPr txBox="1"/>
            <p:nvPr/>
          </p:nvSpPr>
          <p:spPr>
            <a:xfrm>
              <a:off x="1243518" y="530627"/>
              <a:ext cx="6963463" cy="707430"/>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a:ea typeface="+mn-ea"/>
                  <a:cs typeface="+mn-cs"/>
                </a:rPr>
                <a:t>Nêu số đo thích hợp.</a:t>
              </a:r>
              <a:endParaRPr kumimoji="0" lang="vi-VN" sz="2800" b="0" i="0" u="none" strike="noStrike" kern="1200" cap="none" spc="0" normalizeH="0" baseline="0" noProof="0" dirty="0">
                <a:ln>
                  <a:noFill/>
                </a:ln>
                <a:solidFill>
                  <a:srgbClr val="EEECE1">
                    <a:lumMod val="25000"/>
                  </a:srgbClr>
                </a:solidFill>
                <a:effectLst/>
                <a:uLnTx/>
                <a:uFillTx/>
                <a:latin typeface="Calibri"/>
                <a:ea typeface="+mn-ea"/>
                <a:cs typeface="+mn-cs"/>
              </a:endParaRPr>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3</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sp>
        <p:nvSpPr>
          <p:cNvPr id="12" name="TextBox 16">
            <a:extLst>
              <a:ext uri="{FF2B5EF4-FFF2-40B4-BE49-F238E27FC236}">
                <a16:creationId xmlns:a16="http://schemas.microsoft.com/office/drawing/2014/main" id="{5B6551D6-D40C-46B9-9AE9-76BBFB0D8460}"/>
              </a:ext>
            </a:extLst>
          </p:cNvPr>
          <p:cNvSpPr txBox="1"/>
          <p:nvPr/>
        </p:nvSpPr>
        <p:spPr>
          <a:xfrm>
            <a:off x="530617" y="1128005"/>
            <a:ext cx="8257123" cy="3416320"/>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3600" b="1" u="sng" dirty="0" err="1">
                <a:solidFill>
                  <a:prstClr val="black"/>
                </a:solidFill>
                <a:latin typeface="HP001 4 hàng" panose="020B0603050302020204" pitchFamily="34" charset="0"/>
              </a:rPr>
              <a:t>Bài</a:t>
            </a:r>
            <a:r>
              <a:rPr lang="en-US" sz="3600" b="1" u="sng" dirty="0">
                <a:solidFill>
                  <a:prstClr val="black"/>
                </a:solidFill>
                <a:latin typeface="HP001 4 hàng" panose="020B0603050302020204" pitchFamily="34" charset="0"/>
              </a:rPr>
              <a:t> </a:t>
            </a:r>
            <a:r>
              <a:rPr lang="en-US" sz="3600" b="1" u="sng" dirty="0" err="1">
                <a:solidFill>
                  <a:prstClr val="black"/>
                </a:solidFill>
                <a:latin typeface="HP001 4 hàng" panose="020B0603050302020204" pitchFamily="34" charset="0"/>
              </a:rPr>
              <a:t>giải</a:t>
            </a:r>
            <a:endParaRPr lang="en-US" sz="3600" b="1" u="sng" dirty="0">
              <a:solidFill>
                <a:prstClr val="black"/>
              </a:solidFill>
              <a:latin typeface="HP001 4 hàng" panose="020B06030503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0"/>
              </a:rPr>
              <a:t>Nửa</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0"/>
              </a:rPr>
              <a:t> chu vi </a:t>
            </a: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0"/>
              </a:rPr>
              <a:t>hình</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0"/>
              </a:rPr>
              <a:t> </a:t>
            </a: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0"/>
              </a:rPr>
              <a:t>ch</a:t>
            </a:r>
            <a:r>
              <a:rPr lang="en-US" sz="3600" b="1" dirty="0">
                <a:solidFill>
                  <a:prstClr val="black"/>
                </a:solidFill>
                <a:latin typeface="HP001 4 hàng" panose="020B0603050302020204" pitchFamily="34" charset="0"/>
              </a:rPr>
              <a:t>ữ </a:t>
            </a:r>
            <a:r>
              <a:rPr lang="en-US" sz="3600" b="1" dirty="0" err="1">
                <a:solidFill>
                  <a:prstClr val="black"/>
                </a:solidFill>
                <a:latin typeface="HP001 4 hàng" panose="020B0603050302020204" pitchFamily="34" charset="0"/>
              </a:rPr>
              <a:t>nhật</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là</a:t>
            </a:r>
            <a:r>
              <a:rPr lang="en-US" sz="3600" b="1" dirty="0">
                <a:solidFill>
                  <a:prstClr val="black"/>
                </a:solidFill>
                <a:latin typeface="HP001 4 hàng" panose="020B0603050302020204" pitchFamily="34" charset="0"/>
              </a:rPr>
              <a:t>:</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0"/>
              </a:rPr>
              <a:t>40 : 2 = 20 (cm)</a:t>
            </a:r>
          </a:p>
          <a:p>
            <a:pPr marL="0" marR="0" lvl="0" indent="0" algn="ctr" defTabSz="685783"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HP001 4 hàng" panose="020B0603050302020204" pitchFamily="34" charset="0"/>
              </a:rPr>
              <a:t>Chiều</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rộng</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hình</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chữ</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nhật</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là</a:t>
            </a:r>
            <a:r>
              <a:rPr lang="en-US" sz="3600" b="1" dirty="0">
                <a:solidFill>
                  <a:prstClr val="black"/>
                </a:solidFill>
                <a:latin typeface="HP001 4 hàng" panose="020B0603050302020204" pitchFamily="34" charset="0"/>
              </a:rPr>
              <a:t>:</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EECE1">
                    <a:lumMod val="25000"/>
                  </a:srgbClr>
                </a:solidFill>
                <a:effectLst/>
                <a:uLnTx/>
                <a:uFillTx/>
                <a:latin typeface="HP001 4 hàng" panose="020B0603050302020204" pitchFamily="34" charset="0"/>
              </a:rPr>
              <a:t>20 -12 = 8 (cm)</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a:ln>
                  <a:noFill/>
                </a:ln>
                <a:solidFill>
                  <a:srgbClr val="EEECE1">
                    <a:lumMod val="25000"/>
                  </a:srgbClr>
                </a:solidFill>
                <a:effectLst/>
                <a:uLnTx/>
                <a:uFillTx/>
                <a:latin typeface="HP001 4 hàng" panose="020B0603050302020204" pitchFamily="34" charset="0"/>
              </a:rPr>
              <a:t>              </a:t>
            </a:r>
            <a:r>
              <a:rPr kumimoji="0" lang="en-US" sz="3600" b="1" i="0" u="sng" strike="noStrike" kern="1200" cap="none" spc="0" normalizeH="0" baseline="0" noProof="0" dirty="0" err="1">
                <a:ln>
                  <a:noFill/>
                </a:ln>
                <a:solidFill>
                  <a:srgbClr val="EEECE1">
                    <a:lumMod val="25000"/>
                  </a:srgbClr>
                </a:solidFill>
                <a:effectLst/>
                <a:uLnTx/>
                <a:uFillTx/>
                <a:latin typeface="HP001 4 hàng" panose="020B0603050302020204" pitchFamily="34" charset="0"/>
              </a:rPr>
              <a:t>Đáp</a:t>
            </a:r>
            <a:r>
              <a:rPr kumimoji="0" lang="en-US" sz="3600" b="1" i="0" u="sng" strike="noStrike" kern="1200" cap="none" spc="0" normalizeH="0" baseline="0" noProof="0" dirty="0">
                <a:ln>
                  <a:noFill/>
                </a:ln>
                <a:solidFill>
                  <a:srgbClr val="EEECE1">
                    <a:lumMod val="25000"/>
                  </a:srgbClr>
                </a:solidFill>
                <a:effectLst/>
                <a:uLnTx/>
                <a:uFillTx/>
                <a:latin typeface="HP001 4 hàng" panose="020B0603050302020204" pitchFamily="34" charset="0"/>
              </a:rPr>
              <a:t> </a:t>
            </a:r>
            <a:r>
              <a:rPr kumimoji="0" lang="en-US" sz="3600" b="1" i="0" u="sng" strike="noStrike" kern="1200" cap="none" spc="0" normalizeH="0" baseline="0" noProof="0" dirty="0" err="1">
                <a:ln>
                  <a:noFill/>
                </a:ln>
                <a:solidFill>
                  <a:srgbClr val="EEECE1">
                    <a:lumMod val="25000"/>
                  </a:srgbClr>
                </a:solidFill>
                <a:effectLst/>
                <a:uLnTx/>
                <a:uFillTx/>
                <a:latin typeface="HP001 4 hàng" panose="020B0603050302020204" pitchFamily="34" charset="0"/>
              </a:rPr>
              <a:t>số</a:t>
            </a:r>
            <a:r>
              <a:rPr kumimoji="0" lang="en-US" sz="3600" b="1" i="0" u="none" strike="noStrike" kern="1200" cap="none" spc="0" normalizeH="0" baseline="0" noProof="0" dirty="0">
                <a:ln>
                  <a:noFill/>
                </a:ln>
                <a:solidFill>
                  <a:srgbClr val="EEECE1">
                    <a:lumMod val="25000"/>
                  </a:srgbClr>
                </a:solidFill>
                <a:effectLst/>
                <a:uLnTx/>
                <a:uFillTx/>
                <a:latin typeface="HP001 4 hàng" panose="020B0603050302020204" pitchFamily="34" charset="0"/>
              </a:rPr>
              <a:t>: 20 cm; 8 cm.</a:t>
            </a:r>
            <a:endParaRPr kumimoji="0" lang="vi-VN" sz="3600" b="1" i="0" u="none" strike="noStrike" kern="1200" cap="none" spc="0" normalizeH="0" baseline="0" noProof="0" dirty="0">
              <a:ln>
                <a:noFill/>
              </a:ln>
              <a:solidFill>
                <a:srgbClr val="EEECE1">
                  <a:lumMod val="25000"/>
                </a:srgbClr>
              </a:solidFill>
              <a:effectLst/>
              <a:uLnTx/>
              <a:uFillTx/>
              <a:latin typeface="HP001 4 hàng" panose="020B0603050302020204" pitchFamily="34" charset="0"/>
            </a:endParaRPr>
          </a:p>
        </p:txBody>
      </p:sp>
    </p:spTree>
    <p:extLst>
      <p:ext uri="{BB962C8B-B14F-4D97-AF65-F5344CB8AC3E}">
        <p14:creationId xmlns:p14="http://schemas.microsoft.com/office/powerpoint/2010/main" val="3786722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6DF4E39E-A449-42E3-A8C3-AD48B75F2816}"/>
              </a:ext>
            </a:extLst>
          </p:cNvPr>
          <p:cNvGrpSpPr/>
          <p:nvPr/>
        </p:nvGrpSpPr>
        <p:grpSpPr>
          <a:xfrm>
            <a:off x="862424" y="459542"/>
            <a:ext cx="5878724" cy="523220"/>
            <a:chOff x="322854" y="530627"/>
            <a:chExt cx="7884127" cy="707430"/>
          </a:xfrm>
        </p:grpSpPr>
        <p:sp>
          <p:nvSpPr>
            <p:cNvPr id="29" name="TextBox 16">
              <a:extLst>
                <a:ext uri="{FF2B5EF4-FFF2-40B4-BE49-F238E27FC236}">
                  <a16:creationId xmlns:a16="http://schemas.microsoft.com/office/drawing/2014/main" id="{40AFBB7B-4A63-419E-80BF-F81F63DBE317}"/>
                </a:ext>
              </a:extLst>
            </p:cNvPr>
            <p:cNvSpPr txBox="1"/>
            <p:nvPr/>
          </p:nvSpPr>
          <p:spPr>
            <a:xfrm>
              <a:off x="1243518" y="530627"/>
              <a:ext cx="6963463" cy="707430"/>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a:ea typeface="+mn-ea"/>
                  <a:cs typeface="+mn-cs"/>
                </a:rPr>
                <a:t>Nêu số đo thích hợp.</a:t>
              </a:r>
              <a:endParaRPr kumimoji="0" lang="vi-VN" sz="2800" b="0" i="0" u="none" strike="noStrike" kern="1200" cap="none" spc="0" normalizeH="0" baseline="0" noProof="0">
                <a:ln>
                  <a:noFill/>
                </a:ln>
                <a:solidFill>
                  <a:srgbClr val="EEECE1">
                    <a:lumMod val="25000"/>
                  </a:srgbClr>
                </a:solidFill>
                <a:effectLst/>
                <a:uLnTx/>
                <a:uFillTx/>
                <a:latin typeface="Calibri"/>
                <a:ea typeface="+mn-ea"/>
                <a:cs typeface="+mn-cs"/>
              </a:endParaRPr>
            </a:p>
          </p:txBody>
        </p:sp>
        <p:grpSp>
          <p:nvGrpSpPr>
            <p:cNvPr id="31" name="Nhóm 7">
              <a:extLst>
                <a:ext uri="{FF2B5EF4-FFF2-40B4-BE49-F238E27FC236}">
                  <a16:creationId xmlns:a16="http://schemas.microsoft.com/office/drawing/2014/main" id="{A2AA4DC7-600F-4679-B75F-9A98D95654C4}"/>
                </a:ext>
              </a:extLst>
            </p:cNvPr>
            <p:cNvGrpSpPr/>
            <p:nvPr/>
          </p:nvGrpSpPr>
          <p:grpSpPr>
            <a:xfrm>
              <a:off x="322854" y="530627"/>
              <a:ext cx="704966" cy="707430"/>
              <a:chOff x="912544" y="243763"/>
              <a:chExt cx="704966" cy="707430"/>
            </a:xfrm>
          </p:grpSpPr>
          <p:sp>
            <p:nvSpPr>
              <p:cNvPr id="32" name="Oval 22">
                <a:extLst>
                  <a:ext uri="{FF2B5EF4-FFF2-40B4-BE49-F238E27FC236}">
                    <a16:creationId xmlns:a16="http://schemas.microsoft.com/office/drawing/2014/main" id="{4822CA07-B8D7-42EE-9459-BEA09EDDAA61}"/>
                  </a:ext>
                </a:extLst>
              </p:cNvPr>
              <p:cNvSpPr/>
              <p:nvPr/>
            </p:nvSpPr>
            <p:spPr>
              <a:xfrm>
                <a:off x="912544"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F9ED490A-7100-4FE2-8E0F-3018A7420FB9}"/>
                  </a:ext>
                </a:extLst>
              </p:cNvPr>
              <p:cNvSpPr txBox="1"/>
              <p:nvPr/>
            </p:nvSpPr>
            <p:spPr>
              <a:xfrm>
                <a:off x="986749" y="243763"/>
                <a:ext cx="556554" cy="70743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3</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7" name="Picture 6">
            <a:extLst>
              <a:ext uri="{FF2B5EF4-FFF2-40B4-BE49-F238E27FC236}">
                <a16:creationId xmlns:a16="http://schemas.microsoft.com/office/drawing/2014/main" id="{B644D5F9-5BF9-47A2-A81F-E485E61B2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56" y="1621591"/>
            <a:ext cx="8520375" cy="2700595"/>
          </a:xfrm>
          <a:prstGeom prst="rect">
            <a:avLst/>
          </a:prstGeom>
        </p:spPr>
      </p:pic>
      <p:sp>
        <p:nvSpPr>
          <p:cNvPr id="14" name="TextBox 13">
            <a:extLst>
              <a:ext uri="{FF2B5EF4-FFF2-40B4-BE49-F238E27FC236}">
                <a16:creationId xmlns:a16="http://schemas.microsoft.com/office/drawing/2014/main" id="{FB2CBFAA-8D79-4FD4-BC54-E80D8BE9333E}"/>
              </a:ext>
            </a:extLst>
          </p:cNvPr>
          <p:cNvSpPr txBox="1"/>
          <p:nvPr/>
        </p:nvSpPr>
        <p:spPr>
          <a:xfrm>
            <a:off x="6127473" y="2373235"/>
            <a:ext cx="2491409" cy="523220"/>
          </a:xfrm>
          <a:prstGeom prst="rect">
            <a:avLst/>
          </a:prstGeom>
          <a:solidFill>
            <a:srgbClr val="FFF9B0"/>
          </a:solidFill>
          <a:ln>
            <a:solidFill>
              <a:srgbClr val="FFF9B0"/>
            </a:solid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20 cm</a:t>
            </a:r>
          </a:p>
        </p:txBody>
      </p:sp>
      <p:sp>
        <p:nvSpPr>
          <p:cNvPr id="15" name="TextBox 14">
            <a:extLst>
              <a:ext uri="{FF2B5EF4-FFF2-40B4-BE49-F238E27FC236}">
                <a16:creationId xmlns:a16="http://schemas.microsoft.com/office/drawing/2014/main" id="{9845864F-5EC3-446C-9E22-35251510E688}"/>
              </a:ext>
            </a:extLst>
          </p:cNvPr>
          <p:cNvSpPr txBox="1"/>
          <p:nvPr/>
        </p:nvSpPr>
        <p:spPr>
          <a:xfrm>
            <a:off x="6127472" y="3653070"/>
            <a:ext cx="2491409" cy="584775"/>
          </a:xfrm>
          <a:prstGeom prst="rect">
            <a:avLst/>
          </a:prstGeom>
          <a:solidFill>
            <a:srgbClr val="FFF9B0"/>
          </a:solidFill>
          <a:ln>
            <a:solidFill>
              <a:srgbClr val="FFF9B0"/>
            </a:solidFill>
          </a:ln>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8 cm</a:t>
            </a:r>
          </a:p>
        </p:txBody>
      </p:sp>
    </p:spTree>
    <p:extLst>
      <p:ext uri="{BB962C8B-B14F-4D97-AF65-F5344CB8AC3E}">
        <p14:creationId xmlns:p14="http://schemas.microsoft.com/office/powerpoint/2010/main" val="734610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619673" y="555526"/>
            <a:ext cx="6336704" cy="936104"/>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4800" b="1" cap="all" dirty="0" err="1">
                <a:ln w="0"/>
                <a:solidFill>
                  <a:prstClr val="white"/>
                </a:solidFill>
                <a:effectLst>
                  <a:reflection blurRad="12700" stA="50000" endPos="50000" dist="5000" dir="5400000" sy="-100000" rotWithShape="0"/>
                </a:effectLst>
                <a:latin typeface="#9Slide03 AmpleSoft Bold" pitchFamily="2" charset="0"/>
              </a:rPr>
              <a:t>Tìm</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đường</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về</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nhà</a:t>
            </a:r>
            <a:endParaRPr lang="en-US" sz="48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6" name="Rounded Rectangle 5"/>
          <p:cNvSpPr/>
          <p:nvPr/>
        </p:nvSpPr>
        <p:spPr>
          <a:xfrm>
            <a:off x="467544" y="2149971"/>
            <a:ext cx="1872208" cy="432048"/>
          </a:xfrm>
          <a:prstGeom prst="roundRect">
            <a:avLst/>
          </a:prstGeom>
          <a:solidFill>
            <a:srgbClr val="5CA139">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Khởi</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động</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7" name="Rounded Rectangle 6"/>
          <p:cNvSpPr/>
          <p:nvPr/>
        </p:nvSpPr>
        <p:spPr>
          <a:xfrm>
            <a:off x="3347865" y="2126357"/>
            <a:ext cx="1872208" cy="432048"/>
          </a:xfrm>
          <a:prstGeom prst="roundRect">
            <a:avLst/>
          </a:prstGeom>
          <a:solidFill>
            <a:schemeClr val="accent6">
              <a:lumMod val="75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Khám</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phá</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8" name="Rounded Rectangle 7"/>
          <p:cNvSpPr/>
          <p:nvPr/>
        </p:nvSpPr>
        <p:spPr>
          <a:xfrm>
            <a:off x="6156177" y="2126357"/>
            <a:ext cx="1872208" cy="432048"/>
          </a:xfrm>
          <a:prstGeom prst="roundRect">
            <a:avLst/>
          </a:prstGeom>
          <a:solidFill>
            <a:schemeClr val="accent5">
              <a:lumMod val="40000"/>
              <a:lumOff val="60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Về</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nhà</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pic>
        <p:nvPicPr>
          <p:cNvPr id="2050" name="Picture 2" descr="C:\Users\HP\Desktop\390-3902411_rabbit-vector-rabbit-clipart-cute-clipart-bunny-image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36" b="96909" l="3171" r="95122"/>
                    </a14:imgEffect>
                  </a14:imgLayer>
                </a14:imgProps>
              </a:ext>
              <a:ext uri="{28A0092B-C50C-407E-A947-70E740481C1C}">
                <a14:useLocalDpi xmlns:a14="http://schemas.microsoft.com/office/drawing/2010/main" val="0"/>
              </a:ext>
            </a:extLst>
          </a:blip>
          <a:srcRect/>
          <a:stretch>
            <a:fillRect/>
          </a:stretch>
        </p:blipFill>
        <p:spPr bwMode="auto">
          <a:xfrm>
            <a:off x="-2484784" y="2822004"/>
            <a:ext cx="3512173" cy="235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640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5E-6 2.22222E-6 L 0.80799 0.00216 " pathEditMode="relative" rAng="0" ptsTypes="AA">
                                      <p:cBhvr>
                                        <p:cTn id="15" dur="2000" fill="hold"/>
                                        <p:tgtEl>
                                          <p:spTgt spid="2050"/>
                                        </p:tgtEl>
                                        <p:attrNameLst>
                                          <p:attrName>ppt_x</p:attrName>
                                          <p:attrName>ppt_y</p:attrName>
                                        </p:attrNameLst>
                                      </p:cBhvr>
                                      <p:rCtr x="40399" y="93"/>
                                    </p:animMotion>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1" nodeType="clickEffect">
                                  <p:stCondLst>
                                    <p:cond delay="0"/>
                                  </p:stCondLst>
                                  <p:childTnLst>
                                    <p:anim calcmode="lin" valueType="num">
                                      <p:cBhvr additive="base">
                                        <p:cTn id="19" dur="500"/>
                                        <p:tgtEl>
                                          <p:spTgt spid="3"/>
                                        </p:tgtEl>
                                        <p:attrNameLst>
                                          <p:attrName>ppt_x</p:attrName>
                                        </p:attrNameLst>
                                      </p:cBhvr>
                                      <p:tavLst>
                                        <p:tav tm="0">
                                          <p:val>
                                            <p:strVal val="ppt_x"/>
                                          </p:val>
                                        </p:tav>
                                        <p:tav tm="100000">
                                          <p:val>
                                            <p:strVal val="ppt_x"/>
                                          </p:val>
                                        </p:tav>
                                      </p:tavLst>
                                    </p:anim>
                                    <p:anim calcmode="lin" valueType="num">
                                      <p:cBhvr additive="base">
                                        <p:cTn id="20" dur="500"/>
                                        <p:tgtEl>
                                          <p:spTgt spid="3"/>
                                        </p:tgtEl>
                                        <p:attrNameLst>
                                          <p:attrName>ppt_y</p:attrName>
                                        </p:attrNameLst>
                                      </p:cBhvr>
                                      <p:tavLst>
                                        <p:tav tm="0">
                                          <p:val>
                                            <p:strVal val="ppt_y"/>
                                          </p:val>
                                        </p:tav>
                                        <p:tav tm="100000">
                                          <p:val>
                                            <p:strVal val="1+ppt_h/2"/>
                                          </p:val>
                                        </p:tav>
                                      </p:tavLst>
                                    </p:anim>
                                    <p:set>
                                      <p:cBhvr>
                                        <p:cTn id="21" dur="1" fill="hold">
                                          <p:stCondLst>
                                            <p:cond delay="499"/>
                                          </p:stCondLst>
                                        </p:cTn>
                                        <p:tgtEl>
                                          <p:spTgt spid="3"/>
                                        </p:tgtEl>
                                        <p:attrNameLst>
                                          <p:attrName>style.visibility</p:attrName>
                                        </p:attrNameLst>
                                      </p:cBhvr>
                                      <p:to>
                                        <p:strVal val="hidden"/>
                                      </p:to>
                                    </p:set>
                                  </p:childTnLst>
                                </p:cTn>
                              </p:par>
                              <p:par>
                                <p:cTn id="22" presetID="2" presetClass="exit" presetSubtype="4" fill="hold" grpId="0" nodeType="withEffect">
                                  <p:stCondLst>
                                    <p:cond delay="0"/>
                                  </p:stCondLst>
                                  <p:childTnLst>
                                    <p:anim calcmode="lin" valueType="num">
                                      <p:cBhvr additive="base">
                                        <p:cTn id="23" dur="500"/>
                                        <p:tgtEl>
                                          <p:spTgt spid="7"/>
                                        </p:tgtEl>
                                        <p:attrNameLst>
                                          <p:attrName>ppt_x</p:attrName>
                                        </p:attrNameLst>
                                      </p:cBhvr>
                                      <p:tavLst>
                                        <p:tav tm="0">
                                          <p:val>
                                            <p:strVal val="ppt_x"/>
                                          </p:val>
                                        </p:tav>
                                        <p:tav tm="100000">
                                          <p:val>
                                            <p:strVal val="ppt_x"/>
                                          </p:val>
                                        </p:tav>
                                      </p:tavLst>
                                    </p:anim>
                                    <p:anim calcmode="lin" valueType="num">
                                      <p:cBhvr additive="base">
                                        <p:cTn id="24" dur="500"/>
                                        <p:tgtEl>
                                          <p:spTgt spid="7"/>
                                        </p:tgtEl>
                                        <p:attrNameLst>
                                          <p:attrName>ppt_y</p:attrName>
                                        </p:attrNameLst>
                                      </p:cBhvr>
                                      <p:tavLst>
                                        <p:tav tm="0">
                                          <p:val>
                                            <p:strVal val="ppt_y"/>
                                          </p:val>
                                        </p:tav>
                                        <p:tav tm="100000">
                                          <p:val>
                                            <p:strVal val="1+ppt_h/2"/>
                                          </p:val>
                                        </p:tav>
                                      </p:tavLst>
                                    </p:anim>
                                    <p:set>
                                      <p:cBhvr>
                                        <p:cTn id="25" dur="1" fill="hold">
                                          <p:stCondLst>
                                            <p:cond delay="499"/>
                                          </p:stCondLst>
                                        </p:cTn>
                                        <p:tgtEl>
                                          <p:spTgt spid="7"/>
                                        </p:tgtEl>
                                        <p:attrNameLst>
                                          <p:attrName>style.visibility</p:attrName>
                                        </p:attrNameLst>
                                      </p:cBhvr>
                                      <p:to>
                                        <p:strVal val="hidden"/>
                                      </p:to>
                                    </p:set>
                                  </p:childTnLst>
                                </p:cTn>
                              </p:par>
                              <p:par>
                                <p:cTn id="26" presetID="42" presetClass="exit" presetSubtype="0" fill="hold" grpId="0" nodeType="withEffect">
                                  <p:stCondLst>
                                    <p:cond delay="0"/>
                                  </p:stCondLst>
                                  <p:childTnLst>
                                    <p:animEffect transition="out" filter="fade">
                                      <p:cBhvr>
                                        <p:cTn id="27" dur="1000"/>
                                        <p:tgtEl>
                                          <p:spTgt spid="6"/>
                                        </p:tgtEl>
                                      </p:cBhvr>
                                    </p:animEffect>
                                    <p:anim calcmode="lin" valueType="num">
                                      <p:cBhvr>
                                        <p:cTn id="28" dur="1000"/>
                                        <p:tgtEl>
                                          <p:spTgt spid="6"/>
                                        </p:tgtEl>
                                        <p:attrNameLst>
                                          <p:attrName>ppt_x</p:attrName>
                                        </p:attrNameLst>
                                      </p:cBhvr>
                                      <p:tavLst>
                                        <p:tav tm="0">
                                          <p:val>
                                            <p:strVal val="ppt_x"/>
                                          </p:val>
                                        </p:tav>
                                        <p:tav tm="100000">
                                          <p:val>
                                            <p:strVal val="ppt_x"/>
                                          </p:val>
                                        </p:tav>
                                      </p:tavLst>
                                    </p:anim>
                                    <p:anim calcmode="lin" valueType="num">
                                      <p:cBhvr>
                                        <p:cTn id="29" dur="1000"/>
                                        <p:tgtEl>
                                          <p:spTgt spid="6"/>
                                        </p:tgtEl>
                                        <p:attrNameLst>
                                          <p:attrName>ppt_y</p:attrName>
                                        </p:attrNameLst>
                                      </p:cBhvr>
                                      <p:tavLst>
                                        <p:tav tm="0">
                                          <p:val>
                                            <p:strVal val="ppt_y"/>
                                          </p:val>
                                        </p:tav>
                                        <p:tav tm="100000">
                                          <p:val>
                                            <p:strVal val="ppt_y+.1"/>
                                          </p:val>
                                        </p:tav>
                                      </p:tavLst>
                                    </p:anim>
                                    <p:set>
                                      <p:cBhvr>
                                        <p:cTn id="30" dur="1" fill="hold">
                                          <p:stCondLst>
                                            <p:cond delay="999"/>
                                          </p:stCondLst>
                                        </p:cTn>
                                        <p:tgtEl>
                                          <p:spTgt spid="6"/>
                                        </p:tgtEl>
                                        <p:attrNameLst>
                                          <p:attrName>style.visibility</p:attrName>
                                        </p:attrNameLst>
                                      </p:cBhvr>
                                      <p:to>
                                        <p:strVal val="hidden"/>
                                      </p:to>
                                    </p:set>
                                  </p:childTnLst>
                                </p:cTn>
                              </p:par>
                              <p:par>
                                <p:cTn id="31" presetID="35" presetClass="path" presetSubtype="0" accel="50000" decel="50000" fill="hold" grpId="1" nodeType="withEffect">
                                  <p:stCondLst>
                                    <p:cond delay="0"/>
                                  </p:stCondLst>
                                  <p:childTnLst>
                                    <p:animMotion origin="layout" path="M -8.33333E-7 3.08642E-6 L -0.31493 0.00277 " pathEditMode="relative" rAng="0" ptsTypes="AA">
                                      <p:cBhvr>
                                        <p:cTn id="32" dur="2000" fill="hold"/>
                                        <p:tgtEl>
                                          <p:spTgt spid="8"/>
                                        </p:tgtEl>
                                        <p:attrNameLst>
                                          <p:attrName>ppt_x</p:attrName>
                                          <p:attrName>ppt_y</p:attrName>
                                        </p:attrNameLst>
                                      </p:cBhvr>
                                      <p:rCtr x="-15747" y="123"/>
                                    </p:animMotion>
                                  </p:childTnLst>
                                </p:cTn>
                              </p:par>
                              <p:par>
                                <p:cTn id="33" presetID="6" presetClass="emph" presetSubtype="0" fill="hold" grpId="0" nodeType="withEffect">
                                  <p:stCondLst>
                                    <p:cond delay="0"/>
                                  </p:stCondLst>
                                  <p:childTnLst>
                                    <p:animScale>
                                      <p:cBhvr>
                                        <p:cTn id="34"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7" grpId="0" animBg="1"/>
      <p:bldP spid="8" grpId="0" animBg="1"/>
      <p:bldP spid="8" grpId="1" animBg="1"/>
      <p:bldP spid="8"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2" name="背景音乐52_少儿歌曲_拔萝卜.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32640" y="-1892746"/>
            <a:ext cx="609600" cy="609600"/>
          </a:xfrm>
          <a:prstGeom prst="rect">
            <a:avLst/>
          </a:prstGeom>
        </p:spPr>
      </p:pic>
      <p:pic>
        <p:nvPicPr>
          <p:cNvPr id="5" name="图片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164289" y="-236561"/>
            <a:ext cx="2383759" cy="2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8"/>
          <a:srcRect l="17077" t="28332" r="21550" b="19471"/>
          <a:stretch/>
        </p:blipFill>
        <p:spPr>
          <a:xfrm rot="19141126">
            <a:off x="8391072" y="3137542"/>
            <a:ext cx="583972" cy="471233"/>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996" y="4073266"/>
            <a:ext cx="283465" cy="268225"/>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95376" y="4801709"/>
            <a:ext cx="283465" cy="268225"/>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0118" y="4562476"/>
            <a:ext cx="283465" cy="268225"/>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490" y="4611393"/>
            <a:ext cx="283465" cy="268225"/>
          </a:xfrm>
          <a:prstGeom prst="rect">
            <a:avLst/>
          </a:prstGeom>
        </p:spPr>
      </p:pic>
      <p:pic>
        <p:nvPicPr>
          <p:cNvPr id="16"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8207" y="4692824"/>
            <a:ext cx="283465" cy="268225"/>
          </a:xfrm>
          <a:prstGeom prst="rect">
            <a:avLst/>
          </a:prstGeom>
        </p:spPr>
      </p:pic>
      <p:pic>
        <p:nvPicPr>
          <p:cNvPr id="17"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6524" y="4709952"/>
            <a:ext cx="283465" cy="268225"/>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0446" y="4217216"/>
            <a:ext cx="283465" cy="268225"/>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7967" y="4709952"/>
            <a:ext cx="283465" cy="268225"/>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76574" y="3939153"/>
            <a:ext cx="283465" cy="268225"/>
          </a:xfrm>
          <a:prstGeom prst="rect">
            <a:avLst/>
          </a:prstGeom>
        </p:spPr>
      </p:pic>
      <p:sp>
        <p:nvSpPr>
          <p:cNvPr id="21" name="Rounded Rectangle 20"/>
          <p:cNvSpPr/>
          <p:nvPr/>
        </p:nvSpPr>
        <p:spPr>
          <a:xfrm>
            <a:off x="653899" y="1868065"/>
            <a:ext cx="3240360" cy="1296143"/>
          </a:xfrm>
          <a:prstGeom prst="roundRect">
            <a:avLst/>
          </a:prstGeom>
          <a:solidFill>
            <a:srgbClr val="5CA139">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a:ln w="0"/>
                <a:solidFill>
                  <a:prstClr val="white"/>
                </a:solidFill>
                <a:effectLst>
                  <a:reflection blurRad="12700" stA="50000" endPos="50000" dist="5000" dir="5400000" sy="-100000" rotWithShape="0"/>
                </a:effectLst>
                <a:latin typeface="#9Slide03 AmpleSoft Bold" pitchFamily="2" charset="0"/>
              </a:rPr>
              <a:t>XEM LẠI BÀI</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22" name="Rounded Rectangle 21"/>
          <p:cNvSpPr/>
          <p:nvPr/>
        </p:nvSpPr>
        <p:spPr>
          <a:xfrm>
            <a:off x="581887" y="3391035"/>
            <a:ext cx="3240360" cy="1440160"/>
          </a:xfrm>
          <a:prstGeom prst="roundRect">
            <a:avLst/>
          </a:prstGeom>
          <a:solidFill>
            <a:schemeClr val="accent6">
              <a:lumMod val="75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a:ln w="0"/>
                <a:solidFill>
                  <a:prstClr val="white"/>
                </a:solidFill>
                <a:effectLst>
                  <a:reflection blurRad="12700" stA="50000" endPos="50000" dist="5000" dir="5400000" sy="-100000" rotWithShape="0"/>
                </a:effectLst>
                <a:latin typeface="#9Slide03 AmpleSoft Bold" pitchFamily="2" charset="0"/>
              </a:rPr>
              <a:t>THỰC HÀNH HOẠT ĐỘNG VỀ NHÀ</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23" name="Rounded Rectangle 22"/>
          <p:cNvSpPr/>
          <p:nvPr/>
        </p:nvSpPr>
        <p:spPr>
          <a:xfrm>
            <a:off x="3064791" y="574131"/>
            <a:ext cx="2448272" cy="936104"/>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4800" b="1" cap="all" dirty="0" err="1">
                <a:ln w="0"/>
                <a:solidFill>
                  <a:prstClr val="white"/>
                </a:solidFill>
                <a:effectLst>
                  <a:reflection blurRad="12700" stA="50000" endPos="50000" dist="5000" dir="5400000" sy="-100000" rotWithShape="0"/>
                </a:effectLst>
                <a:latin typeface="#9Slide03 AmpleSoft Bold" pitchFamily="2" charset="0"/>
              </a:rPr>
              <a:t>Dặn</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dò</a:t>
            </a:r>
            <a:endParaRPr lang="en-US" sz="4800" b="1" cap="all" dirty="0">
              <a:ln w="0"/>
              <a:solidFill>
                <a:prstClr val="white"/>
              </a:solidFill>
              <a:effectLst>
                <a:reflection blurRad="12700" stA="50000" endPos="50000" dist="5000" dir="5400000" sy="-100000" rotWithShape="0"/>
              </a:effectLst>
              <a:latin typeface="#9Slide03 AmpleSoft Bold" pitchFamily="2" charset="0"/>
            </a:endParaRPr>
          </a:p>
        </p:txBody>
      </p:sp>
      <p:pic>
        <p:nvPicPr>
          <p:cNvPr id="24" name="Picture 3" descr="C:\Users\HP\Desktop\imgbin-bugs-bunny-easter-bunny-cartoon-rabbit-rabbit-5aZ27pdVHHdUJw2sHBrBCt9Du.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05" b="100000" l="4396" r="96016">
                        <a14:foregroundMark x1="49038" y1="65524" x2="67170" y2="58266"/>
                        <a14:foregroundMark x1="55907" y1="57863" x2="60302" y2="52218"/>
                        <a14:foregroundMark x1="47802" y1="73589" x2="54945" y2="97984"/>
                        <a14:foregroundMark x1="41758" y1="9073" x2="43544" y2="36895"/>
                        <a14:foregroundMark x1="53984" y1="28629" x2="65247" y2="2217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59111" y="1530279"/>
            <a:ext cx="4878288" cy="333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691768"/>
      </p:ext>
    </p:extLst>
  </p:cSld>
  <p:clrMapOvr>
    <a:masterClrMapping/>
  </p:clrMapOvr>
  <mc:AlternateContent xmlns:mc="http://schemas.openxmlformats.org/markup-compatibility/2006" xmlns:p14="http://schemas.microsoft.com/office/powerpoint/2010/main">
    <mc:Choice Requires="p14">
      <p:transition p14:dur="100" advTm="1000">
        <p:cut/>
      </p:transition>
    </mc:Choice>
    <mc:Fallback xmlns="">
      <p:transition advTm="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3"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0-#ppt_h/2"/>
                                          </p:val>
                                        </p:tav>
                                        <p:tav tm="100000">
                                          <p:val>
                                            <p:strVal val="#ppt_y"/>
                                          </p:val>
                                        </p:tav>
                                      </p:tavLst>
                                    </p:anim>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anim calcmode="lin" valueType="num">
                                      <p:cBhvr>
                                        <p:cTn id="19" dur="2000" fill="hold"/>
                                        <p:tgtEl>
                                          <p:spTgt spid="11"/>
                                        </p:tgtEl>
                                        <p:attrNameLst>
                                          <p:attrName>ppt_x</p:attrName>
                                        </p:attrNameLst>
                                      </p:cBhvr>
                                      <p:tavLst>
                                        <p:tav tm="0">
                                          <p:val>
                                            <p:strVal val="#ppt_x"/>
                                          </p:val>
                                        </p:tav>
                                        <p:tav tm="100000">
                                          <p:val>
                                            <p:strVal val="#ppt_x"/>
                                          </p:val>
                                        </p:tav>
                                      </p:tavLst>
                                    </p:anim>
                                    <p:anim calcmode="lin" valueType="num">
                                      <p:cBhvr>
                                        <p:cTn id="20" dur="2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anim calcmode="lin" valueType="num">
                                      <p:cBhvr>
                                        <p:cTn id="24" dur="2000" fill="hold"/>
                                        <p:tgtEl>
                                          <p:spTgt spid="12"/>
                                        </p:tgtEl>
                                        <p:attrNameLst>
                                          <p:attrName>ppt_x</p:attrName>
                                        </p:attrNameLst>
                                      </p:cBhvr>
                                      <p:tavLst>
                                        <p:tav tm="0">
                                          <p:val>
                                            <p:strVal val="#ppt_x"/>
                                          </p:val>
                                        </p:tav>
                                        <p:tav tm="100000">
                                          <p:val>
                                            <p:strVal val="#ppt_x"/>
                                          </p:val>
                                        </p:tav>
                                      </p:tavLst>
                                    </p:anim>
                                    <p:anim calcmode="lin" valueType="num">
                                      <p:cBhvr>
                                        <p:cTn id="25" dur="2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anim calcmode="lin" valueType="num">
                                      <p:cBhvr>
                                        <p:cTn id="29" dur="2000" fill="hold"/>
                                        <p:tgtEl>
                                          <p:spTgt spid="14"/>
                                        </p:tgtEl>
                                        <p:attrNameLst>
                                          <p:attrName>ppt_x</p:attrName>
                                        </p:attrNameLst>
                                      </p:cBhvr>
                                      <p:tavLst>
                                        <p:tav tm="0">
                                          <p:val>
                                            <p:strVal val="#ppt_x"/>
                                          </p:val>
                                        </p:tav>
                                        <p:tav tm="100000">
                                          <p:val>
                                            <p:strVal val="#ppt_x"/>
                                          </p:val>
                                        </p:tav>
                                      </p:tavLst>
                                    </p:anim>
                                    <p:anim calcmode="lin" valueType="num">
                                      <p:cBhvr>
                                        <p:cTn id="30" dur="2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anim calcmode="lin" valueType="num">
                                      <p:cBhvr>
                                        <p:cTn id="34" dur="2000" fill="hold"/>
                                        <p:tgtEl>
                                          <p:spTgt spid="15"/>
                                        </p:tgtEl>
                                        <p:attrNameLst>
                                          <p:attrName>ppt_x</p:attrName>
                                        </p:attrNameLst>
                                      </p:cBhvr>
                                      <p:tavLst>
                                        <p:tav tm="0">
                                          <p:val>
                                            <p:strVal val="#ppt_x"/>
                                          </p:val>
                                        </p:tav>
                                        <p:tav tm="100000">
                                          <p:val>
                                            <p:strVal val="#ppt_x"/>
                                          </p:val>
                                        </p:tav>
                                      </p:tavLst>
                                    </p:anim>
                                    <p:anim calcmode="lin" valueType="num">
                                      <p:cBhvr>
                                        <p:cTn id="35" dur="2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2000"/>
                                        <p:tgtEl>
                                          <p:spTgt spid="16"/>
                                        </p:tgtEl>
                                      </p:cBhvr>
                                    </p:animEffect>
                                    <p:anim calcmode="lin" valueType="num">
                                      <p:cBhvr>
                                        <p:cTn id="39" dur="2000" fill="hold"/>
                                        <p:tgtEl>
                                          <p:spTgt spid="16"/>
                                        </p:tgtEl>
                                        <p:attrNameLst>
                                          <p:attrName>ppt_x</p:attrName>
                                        </p:attrNameLst>
                                      </p:cBhvr>
                                      <p:tavLst>
                                        <p:tav tm="0">
                                          <p:val>
                                            <p:strVal val="#ppt_x"/>
                                          </p:val>
                                        </p:tav>
                                        <p:tav tm="100000">
                                          <p:val>
                                            <p:strVal val="#ppt_x"/>
                                          </p:val>
                                        </p:tav>
                                      </p:tavLst>
                                    </p:anim>
                                    <p:anim calcmode="lin" valueType="num">
                                      <p:cBhvr>
                                        <p:cTn id="40" dur="2000" fill="hold"/>
                                        <p:tgtEl>
                                          <p:spTgt spid="16"/>
                                        </p:tgtEl>
                                        <p:attrNameLst>
                                          <p:attrName>ppt_y</p:attrName>
                                        </p:attrNameLst>
                                      </p:cBhvr>
                                      <p:tavLst>
                                        <p:tav tm="0">
                                          <p:val>
                                            <p:strVal val="#ppt_y+.1"/>
                                          </p:val>
                                        </p:tav>
                                        <p:tav tm="100000">
                                          <p:val>
                                            <p:strVal val="#ppt_y"/>
                                          </p:val>
                                        </p:tav>
                                      </p:tavLst>
                                    </p:anim>
                                  </p:childTnLst>
                                </p:cTn>
                              </p:par>
                              <p:par>
                                <p:cTn id="41" presetID="8" presetClass="emph" presetSubtype="0" repeatCount="5000" fill="hold" nodeType="withEffect">
                                  <p:stCondLst>
                                    <p:cond delay="0"/>
                                  </p:stCondLst>
                                  <p:childTnLst>
                                    <p:animRot by="21600000">
                                      <p:cBhvr>
                                        <p:cTn id="42" dur="2000" fill="hold"/>
                                        <p:tgtEl>
                                          <p:spTgt spid="11"/>
                                        </p:tgtEl>
                                        <p:attrNameLst>
                                          <p:attrName>r</p:attrName>
                                        </p:attrNameLst>
                                      </p:cBhvr>
                                    </p:animRot>
                                  </p:childTnLst>
                                </p:cTn>
                              </p:par>
                              <p:par>
                                <p:cTn id="43" presetID="8" presetClass="emph" presetSubtype="0" repeatCount="5000" fill="hold" nodeType="withEffect">
                                  <p:stCondLst>
                                    <p:cond delay="0"/>
                                  </p:stCondLst>
                                  <p:childTnLst>
                                    <p:animRot by="21600000">
                                      <p:cBhvr>
                                        <p:cTn id="44" dur="2000" fill="hold"/>
                                        <p:tgtEl>
                                          <p:spTgt spid="14"/>
                                        </p:tgtEl>
                                        <p:attrNameLst>
                                          <p:attrName>r</p:attrName>
                                        </p:attrNameLst>
                                      </p:cBhvr>
                                    </p:animRot>
                                  </p:childTnLst>
                                </p:cTn>
                              </p:par>
                              <p:par>
                                <p:cTn id="45" presetID="8" presetClass="emph" presetSubtype="0" repeatCount="5000" fill="hold" nodeType="withEffect">
                                  <p:stCondLst>
                                    <p:cond delay="0"/>
                                  </p:stCondLst>
                                  <p:childTnLst>
                                    <p:animRot by="21600000">
                                      <p:cBhvr>
                                        <p:cTn id="46" dur="2000" fill="hold"/>
                                        <p:tgtEl>
                                          <p:spTgt spid="16"/>
                                        </p:tgtEl>
                                        <p:attrNameLst>
                                          <p:attrName>r</p:attrName>
                                        </p:attrNameLst>
                                      </p:cBhvr>
                                    </p:animRot>
                                  </p:childTnLst>
                                </p:cTn>
                              </p:par>
                              <p:par>
                                <p:cTn id="47" presetID="8" presetClass="emph" presetSubtype="0" repeatCount="5000" fill="hold" nodeType="withEffect">
                                  <p:stCondLst>
                                    <p:cond delay="0"/>
                                  </p:stCondLst>
                                  <p:childTnLst>
                                    <p:animRot by="-21600000">
                                      <p:cBhvr>
                                        <p:cTn id="48" dur="2000" fill="hold"/>
                                        <p:tgtEl>
                                          <p:spTgt spid="12"/>
                                        </p:tgtEl>
                                        <p:attrNameLst>
                                          <p:attrName>r</p:attrName>
                                        </p:attrNameLst>
                                      </p:cBhvr>
                                    </p:animRot>
                                  </p:childTnLst>
                                </p:cTn>
                              </p:par>
                              <p:par>
                                <p:cTn id="49" presetID="8" presetClass="emph" presetSubtype="0" repeatCount="5000" fill="hold" nodeType="withEffect">
                                  <p:stCondLst>
                                    <p:cond delay="0"/>
                                  </p:stCondLst>
                                  <p:childTnLst>
                                    <p:animRot by="-21600000">
                                      <p:cBhvr>
                                        <p:cTn id="50" dur="2000" fill="hold"/>
                                        <p:tgtEl>
                                          <p:spTgt spid="15"/>
                                        </p:tgtEl>
                                        <p:attrNameLst>
                                          <p:attrName>r</p:attrName>
                                        </p:attrNameLst>
                                      </p:cBhvr>
                                    </p:animRot>
                                  </p:childTnLst>
                                </p:cTn>
                              </p:par>
                              <p:par>
                                <p:cTn id="51" presetID="42"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000"/>
                                        <p:tgtEl>
                                          <p:spTgt spid="17"/>
                                        </p:tgtEl>
                                      </p:cBhvr>
                                    </p:animEffect>
                                    <p:anim calcmode="lin" valueType="num">
                                      <p:cBhvr>
                                        <p:cTn id="54" dur="2000" fill="hold"/>
                                        <p:tgtEl>
                                          <p:spTgt spid="17"/>
                                        </p:tgtEl>
                                        <p:attrNameLst>
                                          <p:attrName>ppt_x</p:attrName>
                                        </p:attrNameLst>
                                      </p:cBhvr>
                                      <p:tavLst>
                                        <p:tav tm="0">
                                          <p:val>
                                            <p:strVal val="#ppt_x"/>
                                          </p:val>
                                        </p:tav>
                                        <p:tav tm="100000">
                                          <p:val>
                                            <p:strVal val="#ppt_x"/>
                                          </p:val>
                                        </p:tav>
                                      </p:tavLst>
                                    </p:anim>
                                    <p:anim calcmode="lin" valueType="num">
                                      <p:cBhvr>
                                        <p:cTn id="55" dur="2000" fill="hold"/>
                                        <p:tgtEl>
                                          <p:spTgt spid="17"/>
                                        </p:tgtEl>
                                        <p:attrNameLst>
                                          <p:attrName>ppt_y</p:attrName>
                                        </p:attrNameLst>
                                      </p:cBhvr>
                                      <p:tavLst>
                                        <p:tav tm="0">
                                          <p:val>
                                            <p:strVal val="#ppt_y+.1"/>
                                          </p:val>
                                        </p:tav>
                                        <p:tav tm="100000">
                                          <p:val>
                                            <p:strVal val="#ppt_y"/>
                                          </p:val>
                                        </p:tav>
                                      </p:tavLst>
                                    </p:anim>
                                  </p:childTnLst>
                                </p:cTn>
                              </p:par>
                              <p:par>
                                <p:cTn id="56" presetID="8" presetClass="emph" presetSubtype="0" repeatCount="5000" fill="hold" nodeType="withEffect">
                                  <p:stCondLst>
                                    <p:cond delay="0"/>
                                  </p:stCondLst>
                                  <p:childTnLst>
                                    <p:animRot by="21600000">
                                      <p:cBhvr>
                                        <p:cTn id="57" dur="2000" fill="hold"/>
                                        <p:tgtEl>
                                          <p:spTgt spid="17"/>
                                        </p:tgtEl>
                                        <p:attrNameLst>
                                          <p:attrName>r</p:attrName>
                                        </p:attrNameLst>
                                      </p:cBhvr>
                                    </p:animRot>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000"/>
                                        <p:tgtEl>
                                          <p:spTgt spid="18"/>
                                        </p:tgtEl>
                                      </p:cBhvr>
                                    </p:animEffect>
                                    <p:anim calcmode="lin" valueType="num">
                                      <p:cBhvr>
                                        <p:cTn id="61" dur="2000" fill="hold"/>
                                        <p:tgtEl>
                                          <p:spTgt spid="18"/>
                                        </p:tgtEl>
                                        <p:attrNameLst>
                                          <p:attrName>ppt_x</p:attrName>
                                        </p:attrNameLst>
                                      </p:cBhvr>
                                      <p:tavLst>
                                        <p:tav tm="0">
                                          <p:val>
                                            <p:strVal val="#ppt_x"/>
                                          </p:val>
                                        </p:tav>
                                        <p:tav tm="100000">
                                          <p:val>
                                            <p:strVal val="#ppt_x"/>
                                          </p:val>
                                        </p:tav>
                                      </p:tavLst>
                                    </p:anim>
                                    <p:anim calcmode="lin" valueType="num">
                                      <p:cBhvr>
                                        <p:cTn id="62" dur="2000" fill="hold"/>
                                        <p:tgtEl>
                                          <p:spTgt spid="18"/>
                                        </p:tgtEl>
                                        <p:attrNameLst>
                                          <p:attrName>ppt_y</p:attrName>
                                        </p:attrNameLst>
                                      </p:cBhvr>
                                      <p:tavLst>
                                        <p:tav tm="0">
                                          <p:val>
                                            <p:strVal val="#ppt_y+.1"/>
                                          </p:val>
                                        </p:tav>
                                        <p:tav tm="100000">
                                          <p:val>
                                            <p:strVal val="#ppt_y"/>
                                          </p:val>
                                        </p:tav>
                                      </p:tavLst>
                                    </p:anim>
                                  </p:childTnLst>
                                </p:cTn>
                              </p:par>
                              <p:par>
                                <p:cTn id="63" presetID="8" presetClass="emph" presetSubtype="0" repeatCount="5000" fill="hold" nodeType="withEffect">
                                  <p:stCondLst>
                                    <p:cond delay="0"/>
                                  </p:stCondLst>
                                  <p:childTnLst>
                                    <p:animRot by="21600000">
                                      <p:cBhvr>
                                        <p:cTn id="64" dur="2000" fill="hold"/>
                                        <p:tgtEl>
                                          <p:spTgt spid="18"/>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000"/>
                                        <p:tgtEl>
                                          <p:spTgt spid="19"/>
                                        </p:tgtEl>
                                      </p:cBhvr>
                                    </p:animEffect>
                                    <p:anim calcmode="lin" valueType="num">
                                      <p:cBhvr>
                                        <p:cTn id="68" dur="2000" fill="hold"/>
                                        <p:tgtEl>
                                          <p:spTgt spid="19"/>
                                        </p:tgtEl>
                                        <p:attrNameLst>
                                          <p:attrName>ppt_x</p:attrName>
                                        </p:attrNameLst>
                                      </p:cBhvr>
                                      <p:tavLst>
                                        <p:tav tm="0">
                                          <p:val>
                                            <p:strVal val="#ppt_x"/>
                                          </p:val>
                                        </p:tav>
                                        <p:tav tm="100000">
                                          <p:val>
                                            <p:strVal val="#ppt_x"/>
                                          </p:val>
                                        </p:tav>
                                      </p:tavLst>
                                    </p:anim>
                                    <p:anim calcmode="lin" valueType="num">
                                      <p:cBhvr>
                                        <p:cTn id="69" dur="2000" fill="hold"/>
                                        <p:tgtEl>
                                          <p:spTgt spid="19"/>
                                        </p:tgtEl>
                                        <p:attrNameLst>
                                          <p:attrName>ppt_y</p:attrName>
                                        </p:attrNameLst>
                                      </p:cBhvr>
                                      <p:tavLst>
                                        <p:tav tm="0">
                                          <p:val>
                                            <p:strVal val="#ppt_y+.1"/>
                                          </p:val>
                                        </p:tav>
                                        <p:tav tm="100000">
                                          <p:val>
                                            <p:strVal val="#ppt_y"/>
                                          </p:val>
                                        </p:tav>
                                      </p:tavLst>
                                    </p:anim>
                                  </p:childTnLst>
                                </p:cTn>
                              </p:par>
                              <p:par>
                                <p:cTn id="70" presetID="8" presetClass="emph" presetSubtype="0" repeatCount="5000" fill="hold" nodeType="withEffect">
                                  <p:stCondLst>
                                    <p:cond delay="0"/>
                                  </p:stCondLst>
                                  <p:childTnLst>
                                    <p:animRot by="-21600000">
                                      <p:cBhvr>
                                        <p:cTn id="71" dur="2000" fill="hold"/>
                                        <p:tgtEl>
                                          <p:spTgt spid="19"/>
                                        </p:tgtEl>
                                        <p:attrNameLst>
                                          <p:attrName>r</p:attrName>
                                        </p:attrNameLst>
                                      </p:cBhvr>
                                    </p:animRot>
                                  </p:childTnLst>
                                </p:cTn>
                              </p:par>
                              <p:par>
                                <p:cTn id="72" presetID="42" presetClass="entr" presetSubtype="0"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2000"/>
                                        <p:tgtEl>
                                          <p:spTgt spid="20"/>
                                        </p:tgtEl>
                                      </p:cBhvr>
                                    </p:animEffect>
                                    <p:anim calcmode="lin" valueType="num">
                                      <p:cBhvr>
                                        <p:cTn id="75" dur="2000" fill="hold"/>
                                        <p:tgtEl>
                                          <p:spTgt spid="20"/>
                                        </p:tgtEl>
                                        <p:attrNameLst>
                                          <p:attrName>ppt_x</p:attrName>
                                        </p:attrNameLst>
                                      </p:cBhvr>
                                      <p:tavLst>
                                        <p:tav tm="0">
                                          <p:val>
                                            <p:strVal val="#ppt_x"/>
                                          </p:val>
                                        </p:tav>
                                        <p:tav tm="100000">
                                          <p:val>
                                            <p:strVal val="#ppt_x"/>
                                          </p:val>
                                        </p:tav>
                                      </p:tavLst>
                                    </p:anim>
                                    <p:anim calcmode="lin" valueType="num">
                                      <p:cBhvr>
                                        <p:cTn id="76" dur="2000" fill="hold"/>
                                        <p:tgtEl>
                                          <p:spTgt spid="20"/>
                                        </p:tgtEl>
                                        <p:attrNameLst>
                                          <p:attrName>ppt_y</p:attrName>
                                        </p:attrNameLst>
                                      </p:cBhvr>
                                      <p:tavLst>
                                        <p:tav tm="0">
                                          <p:val>
                                            <p:strVal val="#ppt_y+.1"/>
                                          </p:val>
                                        </p:tav>
                                        <p:tav tm="100000">
                                          <p:val>
                                            <p:strVal val="#ppt_y"/>
                                          </p:val>
                                        </p:tav>
                                      </p:tavLst>
                                    </p:anim>
                                  </p:childTnLst>
                                </p:cTn>
                              </p:par>
                              <p:par>
                                <p:cTn id="77" presetID="8" presetClass="emph" presetSubtype="0" repeatCount="5000" fill="hold" nodeType="withEffect">
                                  <p:stCondLst>
                                    <p:cond delay="0"/>
                                  </p:stCondLst>
                                  <p:childTnLst>
                                    <p:animRot by="-21600000">
                                      <p:cBhvr>
                                        <p:cTn id="78" dur="2000" fill="hold"/>
                                        <p:tgtEl>
                                          <p:spTgt spid="20"/>
                                        </p:tgtEl>
                                        <p:attrNameLst>
                                          <p:attrName>r</p:attrName>
                                        </p:attrNameLst>
                                      </p:cBhvr>
                                    </p:animRot>
                                  </p:childTnLst>
                                </p:cTn>
                              </p:par>
                              <p:par>
                                <p:cTn id="79" presetID="16" presetClass="entr" presetSubtype="21"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barn(inVertical)">
                                      <p:cBhvr>
                                        <p:cTn id="81" dur="500"/>
                                        <p:tgtEl>
                                          <p:spTgt spid="23"/>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down)">
                                      <p:cBhvr>
                                        <p:cTn id="84" dur="500"/>
                                        <p:tgtEl>
                                          <p:spTgt spid="21"/>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Vertical)">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88" repeatCount="indefinite" fill="hold" display="0">
                  <p:stCondLst>
                    <p:cond delay="indefinite"/>
                  </p:stCondLst>
                  <p:endCondLst>
                    <p:cond evt="onStopAudio" delay="0">
                      <p:tgtEl>
                        <p:sldTgt/>
                      </p:tgtEl>
                    </p:cond>
                  </p:endCondLst>
                </p:cTn>
                <p:tgtEl>
                  <p:spTgt spid="2"/>
                </p:tgtEl>
              </p:cMediaNode>
            </p:audio>
          </p:childTnLst>
        </p:cTn>
      </p:par>
    </p:tnLst>
    <p:bldLst>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269"/>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AC2C654-47F4-4D2E-9A00-30038E624C66}"/>
              </a:ext>
            </a:extLst>
          </p:cNvPr>
          <p:cNvSpPr/>
          <p:nvPr/>
        </p:nvSpPr>
        <p:spPr>
          <a:xfrm>
            <a:off x="124321" y="139700"/>
            <a:ext cx="8912175" cy="49394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16">
            <a:extLst>
              <a:ext uri="{FF2B5EF4-FFF2-40B4-BE49-F238E27FC236}">
                <a16:creationId xmlns:a16="http://schemas.microsoft.com/office/drawing/2014/main" id="{40AFBB7B-4A63-419E-80BF-F81F63DBE317}"/>
              </a:ext>
            </a:extLst>
          </p:cNvPr>
          <p:cNvSpPr txBox="1"/>
          <p:nvPr/>
        </p:nvSpPr>
        <p:spPr>
          <a:xfrm>
            <a:off x="710708" y="548442"/>
            <a:ext cx="7887192" cy="1815882"/>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Calibri"/>
                <a:ea typeface="+mn-ea"/>
                <a:cs typeface="+mn-cs"/>
              </a:rPr>
              <a:t>•	Ước lượng độ dài cạnh của một số vật có dạng hình vuông (viên gạch, mặt bàn, khung cửa sổ, …).</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Calibri"/>
                <a:ea typeface="+mn-ea"/>
                <a:cs typeface="+mn-cs"/>
              </a:rPr>
              <a:t>•	Dùng thước đo để kiểm tra kết quả ước lượng.</a:t>
            </a:r>
          </a:p>
          <a:p>
            <a:pPr marL="0" marR="0" lvl="0" indent="0" algn="just" defTabSz="685783"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a:ln>
                  <a:noFill/>
                </a:ln>
                <a:solidFill>
                  <a:prstClr val="black"/>
                </a:solidFill>
                <a:effectLst/>
                <a:uLnTx/>
                <a:uFillTx/>
                <a:latin typeface="Calibri"/>
                <a:ea typeface="+mn-ea"/>
                <a:cs typeface="+mn-cs"/>
              </a:rPr>
              <a:t>•	Tính chu vi mỗi hình vuông đó.</a:t>
            </a:r>
            <a:endParaRPr kumimoji="0" lang="vi-VN" sz="2800" i="0" u="none" strike="noStrike" kern="1200" cap="none" spc="0" normalizeH="0" baseline="0" noProof="0">
              <a:ln>
                <a:noFill/>
              </a:ln>
              <a:solidFill>
                <a:srgbClr val="EEECE1">
                  <a:lumMod val="25000"/>
                </a:srgbClr>
              </a:solidFill>
              <a:effectLst/>
              <a:uLnTx/>
              <a:uFillTx/>
              <a:latin typeface="Calibri"/>
              <a:ea typeface="+mn-ea"/>
              <a:cs typeface="+mn-cs"/>
            </a:endParaRPr>
          </a:p>
        </p:txBody>
      </p:sp>
      <p:pic>
        <p:nvPicPr>
          <p:cNvPr id="1026" name="Picture 2" descr="Top 10 báo giá viên gạch hoa hình vuông rẻ nhất">
            <a:extLst>
              <a:ext uri="{FF2B5EF4-FFF2-40B4-BE49-F238E27FC236}">
                <a16:creationId xmlns:a16="http://schemas.microsoft.com/office/drawing/2014/main" id="{7A47AD00-15B7-45CA-8566-2D54C03D45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9400" y="2571750"/>
            <a:ext cx="2023308" cy="2023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091BB97-3042-4656-B44B-C7D588DC6E89}"/>
              </a:ext>
            </a:extLst>
          </p:cNvPr>
          <p:cNvPicPr>
            <a:picLocks noChangeAspect="1"/>
          </p:cNvPicPr>
          <p:nvPr/>
        </p:nvPicPr>
        <p:blipFill>
          <a:blip r:embed="rId4"/>
          <a:stretch>
            <a:fillRect/>
          </a:stretch>
        </p:blipFill>
        <p:spPr>
          <a:xfrm>
            <a:off x="5124204" y="2514293"/>
            <a:ext cx="2292596" cy="2248868"/>
          </a:xfrm>
          <a:prstGeom prst="rect">
            <a:avLst/>
          </a:prstGeom>
        </p:spPr>
      </p:pic>
      <p:pic>
        <p:nvPicPr>
          <p:cNvPr id="6" name="Picture 5">
            <a:extLst>
              <a:ext uri="{FF2B5EF4-FFF2-40B4-BE49-F238E27FC236}">
                <a16:creationId xmlns:a16="http://schemas.microsoft.com/office/drawing/2014/main" id="{2D871F96-DDC5-4A80-A62A-38FDECC96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52" y="84881"/>
            <a:ext cx="1091480" cy="874351"/>
          </a:xfrm>
          <a:prstGeom prst="rect">
            <a:avLst/>
          </a:prstGeom>
        </p:spPr>
      </p:pic>
    </p:spTree>
    <p:extLst>
      <p:ext uri="{BB962C8B-B14F-4D97-AF65-F5344CB8AC3E}">
        <p14:creationId xmlns:p14="http://schemas.microsoft.com/office/powerpoint/2010/main" val="3464366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descr="C:\Users\HP\Desktop\Convite_Balão_de_Ar_Quente_Azul_3_-_Fazendo_a_Nossa_Festa-removebg-preview.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63926" y1="16229" x2="67785" y2="14320"/>
                        <a14:foregroundMark x1="75839" y1="15990" x2="78691" y2="20525"/>
                        <a14:foregroundMark x1="69799" y1="48449" x2="69799" y2="58950"/>
                        <a14:foregroundMark x1="16779" y1="37709" x2="15940" y2="29356"/>
                        <a14:backgroundMark x1="11913" y1="51790" x2="13591" y2="41050"/>
                        <a14:backgroundMark x1="14094" y1="44391" x2="16779" y2="40573"/>
                        <a14:backgroundMark x1="15772" y1="41289" x2="18121" y2="40573"/>
                        <a14:backgroundMark x1="14094" y1="40334" x2="14597" y2="22673"/>
                        <a14:backgroundMark x1="12248" y1="11695" x2="13087" y2="22196"/>
                        <a14:backgroundMark x1="11577" y1="13842" x2="10235" y2="20525"/>
                        <a14:backgroundMark x1="11074" y1="21957" x2="12584" y2="17184"/>
                        <a14:backgroundMark x1="19463" y1="15752" x2="25671" y2="15036"/>
                        <a14:backgroundMark x1="26678" y1="16229" x2="30705" y2="14320"/>
                        <a14:backgroundMark x1="31208" y1="13842" x2="37081" y2="13842"/>
                        <a14:backgroundMark x1="38758" y1="15036" x2="43456" y2="15274"/>
                        <a14:backgroundMark x1="40604" y1="17900" x2="42450" y2="15036"/>
                        <a14:backgroundMark x1="42617" y1="21957" x2="47483" y2="16229"/>
                        <a14:backgroundMark x1="50671" y1="14081" x2="58054" y2="14081"/>
                        <a14:backgroundMark x1="63926" y1="14558" x2="69128" y2="11695"/>
                        <a14:backgroundMark x1="68792" y1="14081" x2="70134" y2="13365"/>
                        <a14:backgroundMark x1="74329" y1="13842" x2="81879" y2="15990"/>
                        <a14:backgroundMark x1="79027" y1="16468" x2="84060" y2="27924"/>
                        <a14:backgroundMark x1="82215" y1="17661" x2="86409" y2="27208"/>
                        <a14:backgroundMark x1="86074" y1="17900" x2="87752" y2="31981"/>
                        <a14:backgroundMark x1="82718" y1="29356" x2="82886" y2="21241"/>
                        <a14:backgroundMark x1="82047" y1="29117" x2="80872" y2="39618"/>
                        <a14:backgroundMark x1="81879" y1="40095" x2="86074" y2="46778"/>
                        <a14:backgroundMark x1="86074" y1="46539" x2="86242" y2="51313"/>
                        <a14:backgroundMark x1="87081" y1="48926" x2="87081" y2="44391"/>
                        <a14:backgroundMark x1="87248" y1="19809" x2="87416" y2="15752"/>
                        <a14:backgroundMark x1="16611" y1="18854" x2="20302" y2="24582"/>
                      </a14:backgroundRemoval>
                    </a14:imgEffect>
                  </a14:imgLayer>
                </a14:imgProps>
              </a:ext>
              <a:ext uri="{28A0092B-C50C-407E-A947-70E740481C1C}">
                <a14:useLocalDpi xmlns:a14="http://schemas.microsoft.com/office/drawing/2010/main" val="0"/>
              </a:ext>
            </a:extLst>
          </a:blip>
          <a:srcRect/>
          <a:stretch>
            <a:fillRect/>
          </a:stretch>
        </p:blipFill>
        <p:spPr bwMode="auto">
          <a:xfrm>
            <a:off x="-1016098" y="-1563638"/>
            <a:ext cx="7316291"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61931" y="706441"/>
            <a:ext cx="3276433" cy="432048"/>
          </a:xfrm>
          <a:prstGeom prst="rect">
            <a:avLst/>
          </a:prstGeom>
          <a:noFill/>
        </p:spPr>
        <p:txBody>
          <a:bodyPr wrap="none" rtlCol="0">
            <a:prstTxWarp prst="textArchUp">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all" spc="0" normalizeH="0" baseline="0" noProof="0" err="1">
                <a:ln>
                  <a:solidFill>
                    <a:srgbClr val="0099FF"/>
                  </a:solidFill>
                </a:ln>
                <a:solidFill>
                  <a:srgbClr val="0099FF"/>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9Slide03 SVNNew Athletic M54" pitchFamily="2" charset="0"/>
                <a:ea typeface="方正卡通简体" pitchFamily="65" charset="-122"/>
                <a:cs typeface="+mn-cs"/>
              </a:rPr>
              <a:t>Toán</a:t>
            </a:r>
            <a:r>
              <a:rPr kumimoji="0" lang="en-US" altLang="zh-CN" sz="4000" b="1" i="0" u="none" strike="noStrike" kern="1200" cap="all" spc="0" normalizeH="0" baseline="0" noProof="0">
                <a:ln>
                  <a:solidFill>
                    <a:srgbClr val="0099FF"/>
                  </a:solidFill>
                </a:ln>
                <a:solidFill>
                  <a:srgbClr val="0099FF"/>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9Slide03 SVNNew Athletic M54" pitchFamily="2" charset="0"/>
                <a:ea typeface="方正卡通简体" pitchFamily="65" charset="-122"/>
                <a:cs typeface="+mn-cs"/>
              </a:rPr>
              <a:t> 3</a:t>
            </a:r>
            <a:endParaRPr kumimoji="0" lang="zh-CN" altLang="en-US" sz="4000" b="1" i="0" u="none" strike="noStrike" kern="1200" cap="all" spc="0" normalizeH="0" baseline="0" noProof="0" dirty="0">
              <a:ln>
                <a:solidFill>
                  <a:srgbClr val="0099FF"/>
                </a:solidFill>
              </a:ln>
              <a:solidFill>
                <a:srgbClr val="0099FF"/>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9Slide03 SVNNew Athletic M54" pitchFamily="2" charset="0"/>
              <a:ea typeface="方正卡通简体" pitchFamily="65" charset="-122"/>
              <a:cs typeface="+mn-cs"/>
            </a:endParaRPr>
          </a:p>
        </p:txBody>
      </p:sp>
      <p:pic>
        <p:nvPicPr>
          <p:cNvPr id="2" name="背景音乐52_少儿歌曲_拔萝卜.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32640" y="-1892746"/>
            <a:ext cx="609600" cy="609600"/>
          </a:xfrm>
          <a:prstGeom prst="rect">
            <a:avLst/>
          </a:prstGeom>
        </p:spPr>
      </p:pic>
      <p:pic>
        <p:nvPicPr>
          <p:cNvPr id="5" name="图片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164289" y="-236561"/>
            <a:ext cx="2383759" cy="2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4358" y="239132"/>
            <a:ext cx="4919643" cy="188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996" y="4073266"/>
            <a:ext cx="283465" cy="268225"/>
          </a:xfrm>
          <a:prstGeom prst="rect">
            <a:avLst/>
          </a:prstGeom>
        </p:spPr>
      </p:pic>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95376" y="4801709"/>
            <a:ext cx="283465" cy="268225"/>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60118" y="4562476"/>
            <a:ext cx="283465" cy="268225"/>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0490" y="4611393"/>
            <a:ext cx="283465" cy="268225"/>
          </a:xfrm>
          <a:prstGeom prst="rect">
            <a:avLst/>
          </a:prstGeom>
        </p:spPr>
      </p:pic>
      <p:pic>
        <p:nvPicPr>
          <p:cNvPr id="16" name="图片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8207" y="4692824"/>
            <a:ext cx="283465" cy="268225"/>
          </a:xfrm>
          <a:prstGeom prst="rect">
            <a:avLst/>
          </a:prstGeom>
        </p:spPr>
      </p:pic>
      <p:pic>
        <p:nvPicPr>
          <p:cNvPr id="17" name="图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6524" y="4709952"/>
            <a:ext cx="283465" cy="268225"/>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50446" y="4217216"/>
            <a:ext cx="283465" cy="268225"/>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87967" y="4709952"/>
            <a:ext cx="283465" cy="268225"/>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76574" y="3939153"/>
            <a:ext cx="283465" cy="268225"/>
          </a:xfrm>
          <a:prstGeom prst="rect">
            <a:avLst/>
          </a:prstGeom>
        </p:spPr>
      </p:pic>
      <p:pic>
        <p:nvPicPr>
          <p:cNvPr id="24" name="图片 8"/>
          <p:cNvPicPr>
            <a:picLocks noChangeAspect="1"/>
          </p:cNvPicPr>
          <p:nvPr/>
        </p:nvPicPr>
        <p:blipFill rotWithShape="1">
          <a:blip r:embed="rId13"/>
          <a:srcRect l="17077" t="28332" r="21550" b="19471"/>
          <a:stretch/>
        </p:blipFill>
        <p:spPr>
          <a:xfrm rot="19141126">
            <a:off x="8391072" y="3137542"/>
            <a:ext cx="583972" cy="471233"/>
          </a:xfrm>
          <a:prstGeom prst="rect">
            <a:avLst/>
          </a:prstGeom>
        </p:spPr>
      </p:pic>
      <p:pic>
        <p:nvPicPr>
          <p:cNvPr id="1027" name="Picture 3" descr="C:\Users\HP\Desktop\82.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8200" l="0" r="99048"/>
                    </a14:imgEffect>
                  </a14:imgLayer>
                </a14:imgProps>
              </a:ext>
              <a:ext uri="{28A0092B-C50C-407E-A947-70E740481C1C}">
                <a14:useLocalDpi xmlns:a14="http://schemas.microsoft.com/office/drawing/2010/main" val="0"/>
              </a:ext>
            </a:extLst>
          </a:blip>
          <a:srcRect/>
          <a:stretch>
            <a:fillRect/>
          </a:stretch>
        </p:blipFill>
        <p:spPr bwMode="auto">
          <a:xfrm>
            <a:off x="1838589" y="3540585"/>
            <a:ext cx="1389587" cy="1654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P\Desktop\kisspng-squirrel-royalty-free-clip-art-squirrel-in-a-walnut-tree-cartoon-5b36c046a44fe0.22934614153031482267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949" b="96154" l="8000" r="93000"/>
                    </a14:imgEffect>
                  </a14:imgLayer>
                </a14:imgProps>
              </a:ext>
              <a:ext uri="{28A0092B-C50C-407E-A947-70E740481C1C}">
                <a14:useLocalDpi xmlns:a14="http://schemas.microsoft.com/office/drawing/2010/main" val="0"/>
              </a:ext>
            </a:extLst>
          </a:blip>
          <a:srcRect/>
          <a:stretch>
            <a:fillRect/>
          </a:stretch>
        </p:blipFill>
        <p:spPr bwMode="auto">
          <a:xfrm>
            <a:off x="2738568" y="3086701"/>
            <a:ext cx="2501422" cy="2167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0583.png_860.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721" b="92093" l="1163" r="98837">
                        <a14:foregroundMark x1="52558" y1="61512" x2="52558" y2="67209"/>
                        <a14:foregroundMark x1="48140" y1="63721" x2="47907" y2="70233"/>
                        <a14:foregroundMark x1="50233" y1="72209" x2="58721" y2="70349"/>
                        <a14:foregroundMark x1="4419" y1="73140" x2="8372" y2="78488"/>
                      </a14:backgroundRemoval>
                    </a14:imgEffect>
                  </a14:imgLayer>
                </a14:imgProps>
              </a:ext>
              <a:ext uri="{28A0092B-C50C-407E-A947-70E740481C1C}">
                <a14:useLocalDpi xmlns:a14="http://schemas.microsoft.com/office/drawing/2010/main" val="0"/>
              </a:ext>
            </a:extLst>
          </a:blip>
          <a:srcRect/>
          <a:stretch>
            <a:fillRect/>
          </a:stretch>
        </p:blipFill>
        <p:spPr bwMode="auto">
          <a:xfrm>
            <a:off x="5063181" y="2640535"/>
            <a:ext cx="1864742" cy="18647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kisspng-red-drawing-letter-box-red-mailbox-cartoon-5aaee720e7f9b7.8740825515214118729502.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9444" l="4000" r="97222"/>
                    </a14:imgEffect>
                  </a14:imgLayer>
                </a14:imgProps>
              </a:ext>
              <a:ext uri="{28A0092B-C50C-407E-A947-70E740481C1C}">
                <a14:useLocalDpi xmlns:a14="http://schemas.microsoft.com/office/drawing/2010/main" val="0"/>
              </a:ext>
            </a:extLst>
          </a:blip>
          <a:srcRect/>
          <a:stretch>
            <a:fillRect/>
          </a:stretch>
        </p:blipFill>
        <p:spPr bwMode="auto">
          <a:xfrm>
            <a:off x="234903" y="3102812"/>
            <a:ext cx="2099008" cy="223319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66206" y="1841629"/>
            <a:ext cx="4752528" cy="1205552"/>
          </a:xfrm>
          <a:prstGeom prst="rect">
            <a:avLst/>
          </a:prstGeom>
          <a:noFill/>
        </p:spPr>
        <p:txBody>
          <a:bodyPr wrap="none" rtlCol="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w="11430">
                  <a:solidFill>
                    <a:srgbClr val="FF0000"/>
                  </a:solidFill>
                </a:ln>
                <a:solidFill>
                  <a:srgbClr val="FF0000"/>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uLnTx/>
                <a:uFillTx/>
                <a:latin typeface="#9Slide03 SVNNew Athletic M54" pitchFamily="2" charset="0"/>
                <a:ea typeface="华康海报体W12(P)" pitchFamily="82" charset="-122"/>
                <a:cs typeface="+mn-cs"/>
              </a:rPr>
              <a:t>TẠM</a:t>
            </a:r>
            <a:r>
              <a:rPr kumimoji="0" lang="en-US" altLang="zh-CN" sz="7200" b="1" i="0" u="none" strike="noStrike" kern="1200" cap="none" spc="0" normalizeH="0" noProof="0">
                <a:ln w="11430">
                  <a:solidFill>
                    <a:srgbClr val="FF0000"/>
                  </a:solidFill>
                </a:ln>
                <a:solidFill>
                  <a:srgbClr val="FF0000"/>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uLnTx/>
                <a:uFillTx/>
                <a:latin typeface="#9Slide03 SVNNew Athletic M54" pitchFamily="2" charset="0"/>
                <a:ea typeface="华康海报体W12(P)" pitchFamily="82" charset="-122"/>
                <a:cs typeface="+mn-cs"/>
              </a:rPr>
              <a:t> BIỆT</a:t>
            </a:r>
            <a:endParaRPr kumimoji="0" lang="zh-CN" altLang="en-US" sz="7200" b="1" i="0" u="none" strike="noStrike" kern="1200" cap="none" spc="0" normalizeH="0" baseline="0" noProof="0" dirty="0">
              <a:ln w="11430">
                <a:solidFill>
                  <a:srgbClr val="FF0000"/>
                </a:solidFill>
              </a:ln>
              <a:solidFill>
                <a:srgbClr val="FF0000"/>
              </a:solidFill>
              <a:effectLst>
                <a:glow rad="63500">
                  <a:srgbClr val="C0504D">
                    <a:satMod val="175000"/>
                    <a:alpha val="40000"/>
                  </a:srgbClr>
                </a:glow>
                <a:outerShdw blurRad="50800" dist="39000" dir="5460000" algn="tl">
                  <a:srgbClr val="000000">
                    <a:alpha val="38000"/>
                  </a:srgbClr>
                </a:outerShdw>
                <a:reflection blurRad="6350" stA="55000" endA="300" endPos="45500" dir="5400000" sy="-100000" algn="bl" rotWithShape="0"/>
              </a:effectLst>
              <a:uLnTx/>
              <a:uFillTx/>
              <a:latin typeface="#9Slide03 SVNNew Athletic M54" pitchFamily="2" charset="0"/>
              <a:ea typeface="华康海报体W12(P)" pitchFamily="82" charset="-122"/>
              <a:cs typeface="+mn-cs"/>
            </a:endParaRPr>
          </a:p>
        </p:txBody>
      </p:sp>
    </p:spTree>
    <p:extLst>
      <p:ext uri="{BB962C8B-B14F-4D97-AF65-F5344CB8AC3E}">
        <p14:creationId xmlns:p14="http://schemas.microsoft.com/office/powerpoint/2010/main" val="319770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3000"/>
                                        <p:tgtEl>
                                          <p:spTgt spid="13"/>
                                        </p:tgtEl>
                                      </p:cBhvr>
                                    </p:animEffect>
                                  </p:childTnLst>
                                </p:cTn>
                              </p:par>
                              <p:par>
                                <p:cTn id="8" presetID="42" presetClass="entr" presetSubtype="0" fill="hold" nodeType="withEffect">
                                  <p:stCondLst>
                                    <p:cond delay="2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500"/>
                                        <p:tgtEl>
                                          <p:spTgt spid="7"/>
                                        </p:tgtEl>
                                      </p:cBhvr>
                                    </p:animEffect>
                                    <p:anim calcmode="lin" valueType="num">
                                      <p:cBhvr>
                                        <p:cTn id="11" dur="1500" fill="hold"/>
                                        <p:tgtEl>
                                          <p:spTgt spid="7"/>
                                        </p:tgtEl>
                                        <p:attrNameLst>
                                          <p:attrName>ppt_x</p:attrName>
                                        </p:attrNameLst>
                                      </p:cBhvr>
                                      <p:tavLst>
                                        <p:tav tm="0">
                                          <p:val>
                                            <p:strVal val="#ppt_x"/>
                                          </p:val>
                                        </p:tav>
                                        <p:tav tm="100000">
                                          <p:val>
                                            <p:strVal val="#ppt_x"/>
                                          </p:val>
                                        </p:tav>
                                      </p:tavLst>
                                    </p:anim>
                                    <p:anim calcmode="lin" valueType="num">
                                      <p:cBhvr>
                                        <p:cTn id="12" dur="15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anim calcmode="lin" valueType="num">
                                      <p:cBhvr>
                                        <p:cTn id="16" dur="2000" fill="hold"/>
                                        <p:tgtEl>
                                          <p:spTgt spid="11"/>
                                        </p:tgtEl>
                                        <p:attrNameLst>
                                          <p:attrName>ppt_x</p:attrName>
                                        </p:attrNameLst>
                                      </p:cBhvr>
                                      <p:tavLst>
                                        <p:tav tm="0">
                                          <p:val>
                                            <p:strVal val="#ppt_x"/>
                                          </p:val>
                                        </p:tav>
                                        <p:tav tm="100000">
                                          <p:val>
                                            <p:strVal val="#ppt_x"/>
                                          </p:val>
                                        </p:tav>
                                      </p:tavLst>
                                    </p:anim>
                                    <p:anim calcmode="lin" valueType="num">
                                      <p:cBhvr>
                                        <p:cTn id="17" dur="2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anim calcmode="lin" valueType="num">
                                      <p:cBhvr>
                                        <p:cTn id="21" dur="2000" fill="hold"/>
                                        <p:tgtEl>
                                          <p:spTgt spid="12"/>
                                        </p:tgtEl>
                                        <p:attrNameLst>
                                          <p:attrName>ppt_x</p:attrName>
                                        </p:attrNameLst>
                                      </p:cBhvr>
                                      <p:tavLst>
                                        <p:tav tm="0">
                                          <p:val>
                                            <p:strVal val="#ppt_x"/>
                                          </p:val>
                                        </p:tav>
                                        <p:tav tm="100000">
                                          <p:val>
                                            <p:strVal val="#ppt_x"/>
                                          </p:val>
                                        </p:tav>
                                      </p:tavLst>
                                    </p:anim>
                                    <p:anim calcmode="lin" valueType="num">
                                      <p:cBhvr>
                                        <p:cTn id="22" dur="2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anim calcmode="lin" valueType="num">
                                      <p:cBhvr>
                                        <p:cTn id="26" dur="2000" fill="hold"/>
                                        <p:tgtEl>
                                          <p:spTgt spid="14"/>
                                        </p:tgtEl>
                                        <p:attrNameLst>
                                          <p:attrName>ppt_x</p:attrName>
                                        </p:attrNameLst>
                                      </p:cBhvr>
                                      <p:tavLst>
                                        <p:tav tm="0">
                                          <p:val>
                                            <p:strVal val="#ppt_x"/>
                                          </p:val>
                                        </p:tav>
                                        <p:tav tm="100000">
                                          <p:val>
                                            <p:strVal val="#ppt_x"/>
                                          </p:val>
                                        </p:tav>
                                      </p:tavLst>
                                    </p:anim>
                                    <p:anim calcmode="lin" valueType="num">
                                      <p:cBhvr>
                                        <p:cTn id="27" dur="2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ppt_x</p:attrName>
                                        </p:attrNameLst>
                                      </p:cBhvr>
                                      <p:tavLst>
                                        <p:tav tm="0">
                                          <p:val>
                                            <p:strVal val="#ppt_x"/>
                                          </p:val>
                                        </p:tav>
                                        <p:tav tm="100000">
                                          <p:val>
                                            <p:strVal val="#ppt_x"/>
                                          </p:val>
                                        </p:tav>
                                      </p:tavLst>
                                    </p:anim>
                                    <p:anim calcmode="lin" valueType="num">
                                      <p:cBhvr>
                                        <p:cTn id="32" dur="2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000"/>
                                        <p:tgtEl>
                                          <p:spTgt spid="16"/>
                                        </p:tgtEl>
                                      </p:cBhvr>
                                    </p:animEffect>
                                    <p:anim calcmode="lin" valueType="num">
                                      <p:cBhvr>
                                        <p:cTn id="36" dur="2000" fill="hold"/>
                                        <p:tgtEl>
                                          <p:spTgt spid="16"/>
                                        </p:tgtEl>
                                        <p:attrNameLst>
                                          <p:attrName>ppt_x</p:attrName>
                                        </p:attrNameLst>
                                      </p:cBhvr>
                                      <p:tavLst>
                                        <p:tav tm="0">
                                          <p:val>
                                            <p:strVal val="#ppt_x"/>
                                          </p:val>
                                        </p:tav>
                                        <p:tav tm="100000">
                                          <p:val>
                                            <p:strVal val="#ppt_x"/>
                                          </p:val>
                                        </p:tav>
                                      </p:tavLst>
                                    </p:anim>
                                    <p:anim calcmode="lin" valueType="num">
                                      <p:cBhvr>
                                        <p:cTn id="37" dur="2000" fill="hold"/>
                                        <p:tgtEl>
                                          <p:spTgt spid="16"/>
                                        </p:tgtEl>
                                        <p:attrNameLst>
                                          <p:attrName>ppt_y</p:attrName>
                                        </p:attrNameLst>
                                      </p:cBhvr>
                                      <p:tavLst>
                                        <p:tav tm="0">
                                          <p:val>
                                            <p:strVal val="#ppt_y+.1"/>
                                          </p:val>
                                        </p:tav>
                                        <p:tav tm="100000">
                                          <p:val>
                                            <p:strVal val="#ppt_y"/>
                                          </p:val>
                                        </p:tav>
                                      </p:tavLst>
                                    </p:anim>
                                  </p:childTnLst>
                                </p:cTn>
                              </p:par>
                              <p:par>
                                <p:cTn id="38" presetID="8" presetClass="emph" presetSubtype="0" repeatCount="5000" fill="hold" nodeType="withEffect">
                                  <p:stCondLst>
                                    <p:cond delay="1900"/>
                                  </p:stCondLst>
                                  <p:childTnLst>
                                    <p:animRot by="21600000">
                                      <p:cBhvr>
                                        <p:cTn id="39" dur="2000" fill="hold"/>
                                        <p:tgtEl>
                                          <p:spTgt spid="11"/>
                                        </p:tgtEl>
                                        <p:attrNameLst>
                                          <p:attrName>r</p:attrName>
                                        </p:attrNameLst>
                                      </p:cBhvr>
                                    </p:animRot>
                                  </p:childTnLst>
                                </p:cTn>
                              </p:par>
                              <p:par>
                                <p:cTn id="40" presetID="8" presetClass="emph" presetSubtype="0" repeatCount="5000" fill="hold" nodeType="withEffect">
                                  <p:stCondLst>
                                    <p:cond delay="1900"/>
                                  </p:stCondLst>
                                  <p:childTnLst>
                                    <p:animRot by="21600000">
                                      <p:cBhvr>
                                        <p:cTn id="41" dur="2000" fill="hold"/>
                                        <p:tgtEl>
                                          <p:spTgt spid="14"/>
                                        </p:tgtEl>
                                        <p:attrNameLst>
                                          <p:attrName>r</p:attrName>
                                        </p:attrNameLst>
                                      </p:cBhvr>
                                    </p:animRot>
                                  </p:childTnLst>
                                </p:cTn>
                              </p:par>
                              <p:par>
                                <p:cTn id="42" presetID="8" presetClass="emph" presetSubtype="0" repeatCount="5000" fill="hold" nodeType="withEffect">
                                  <p:stCondLst>
                                    <p:cond delay="1900"/>
                                  </p:stCondLst>
                                  <p:childTnLst>
                                    <p:animRot by="21600000">
                                      <p:cBhvr>
                                        <p:cTn id="43" dur="2000" fill="hold"/>
                                        <p:tgtEl>
                                          <p:spTgt spid="16"/>
                                        </p:tgtEl>
                                        <p:attrNameLst>
                                          <p:attrName>r</p:attrName>
                                        </p:attrNameLst>
                                      </p:cBhvr>
                                    </p:animRot>
                                  </p:childTnLst>
                                </p:cTn>
                              </p:par>
                              <p:par>
                                <p:cTn id="44" presetID="8" presetClass="emph" presetSubtype="0" repeatCount="5000" fill="hold" nodeType="withEffect">
                                  <p:stCondLst>
                                    <p:cond delay="1900"/>
                                  </p:stCondLst>
                                  <p:childTnLst>
                                    <p:animRot by="-21600000">
                                      <p:cBhvr>
                                        <p:cTn id="45" dur="2000" fill="hold"/>
                                        <p:tgtEl>
                                          <p:spTgt spid="12"/>
                                        </p:tgtEl>
                                        <p:attrNameLst>
                                          <p:attrName>r</p:attrName>
                                        </p:attrNameLst>
                                      </p:cBhvr>
                                    </p:animRot>
                                  </p:childTnLst>
                                </p:cTn>
                              </p:par>
                              <p:par>
                                <p:cTn id="46" presetID="8" presetClass="emph" presetSubtype="0" repeatCount="5000" fill="hold" nodeType="withEffect">
                                  <p:stCondLst>
                                    <p:cond delay="1900"/>
                                  </p:stCondLst>
                                  <p:childTnLst>
                                    <p:animRot by="-21600000">
                                      <p:cBhvr>
                                        <p:cTn id="47" dur="2000" fill="hold"/>
                                        <p:tgtEl>
                                          <p:spTgt spid="15"/>
                                        </p:tgtEl>
                                        <p:attrNameLst>
                                          <p:attrName>r</p:attrName>
                                        </p:attrNameLst>
                                      </p:cBhvr>
                                    </p:animRot>
                                  </p:childTnLst>
                                </p:cTn>
                              </p:par>
                              <p:par>
                                <p:cTn id="48" presetID="42"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000"/>
                                        <p:tgtEl>
                                          <p:spTgt spid="17"/>
                                        </p:tgtEl>
                                      </p:cBhvr>
                                    </p:animEffect>
                                    <p:anim calcmode="lin" valueType="num">
                                      <p:cBhvr>
                                        <p:cTn id="51" dur="2000" fill="hold"/>
                                        <p:tgtEl>
                                          <p:spTgt spid="17"/>
                                        </p:tgtEl>
                                        <p:attrNameLst>
                                          <p:attrName>ppt_x</p:attrName>
                                        </p:attrNameLst>
                                      </p:cBhvr>
                                      <p:tavLst>
                                        <p:tav tm="0">
                                          <p:val>
                                            <p:strVal val="#ppt_x"/>
                                          </p:val>
                                        </p:tav>
                                        <p:tav tm="100000">
                                          <p:val>
                                            <p:strVal val="#ppt_x"/>
                                          </p:val>
                                        </p:tav>
                                      </p:tavLst>
                                    </p:anim>
                                    <p:anim calcmode="lin" valueType="num">
                                      <p:cBhvr>
                                        <p:cTn id="52" dur="2000" fill="hold"/>
                                        <p:tgtEl>
                                          <p:spTgt spid="17"/>
                                        </p:tgtEl>
                                        <p:attrNameLst>
                                          <p:attrName>ppt_y</p:attrName>
                                        </p:attrNameLst>
                                      </p:cBhvr>
                                      <p:tavLst>
                                        <p:tav tm="0">
                                          <p:val>
                                            <p:strVal val="#ppt_y+.1"/>
                                          </p:val>
                                        </p:tav>
                                        <p:tav tm="100000">
                                          <p:val>
                                            <p:strVal val="#ppt_y"/>
                                          </p:val>
                                        </p:tav>
                                      </p:tavLst>
                                    </p:anim>
                                  </p:childTnLst>
                                </p:cTn>
                              </p:par>
                              <p:par>
                                <p:cTn id="53" presetID="8" presetClass="emph" presetSubtype="0" repeatCount="5000" fill="hold" nodeType="withEffect">
                                  <p:stCondLst>
                                    <p:cond delay="1900"/>
                                  </p:stCondLst>
                                  <p:childTnLst>
                                    <p:animRot by="21600000">
                                      <p:cBhvr>
                                        <p:cTn id="54" dur="2000" fill="hold"/>
                                        <p:tgtEl>
                                          <p:spTgt spid="17"/>
                                        </p:tgtEl>
                                        <p:attrNameLst>
                                          <p:attrName>r</p:attrName>
                                        </p:attrNameLst>
                                      </p:cBhvr>
                                    </p:animRot>
                                  </p:childTnLst>
                                </p:cTn>
                              </p:par>
                              <p:par>
                                <p:cTn id="55" presetID="42"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000"/>
                                        <p:tgtEl>
                                          <p:spTgt spid="18"/>
                                        </p:tgtEl>
                                      </p:cBhvr>
                                    </p:animEffect>
                                    <p:anim calcmode="lin" valueType="num">
                                      <p:cBhvr>
                                        <p:cTn id="58" dur="2000" fill="hold"/>
                                        <p:tgtEl>
                                          <p:spTgt spid="18"/>
                                        </p:tgtEl>
                                        <p:attrNameLst>
                                          <p:attrName>ppt_x</p:attrName>
                                        </p:attrNameLst>
                                      </p:cBhvr>
                                      <p:tavLst>
                                        <p:tav tm="0">
                                          <p:val>
                                            <p:strVal val="#ppt_x"/>
                                          </p:val>
                                        </p:tav>
                                        <p:tav tm="100000">
                                          <p:val>
                                            <p:strVal val="#ppt_x"/>
                                          </p:val>
                                        </p:tav>
                                      </p:tavLst>
                                    </p:anim>
                                    <p:anim calcmode="lin" valueType="num">
                                      <p:cBhvr>
                                        <p:cTn id="59" dur="2000" fill="hold"/>
                                        <p:tgtEl>
                                          <p:spTgt spid="18"/>
                                        </p:tgtEl>
                                        <p:attrNameLst>
                                          <p:attrName>ppt_y</p:attrName>
                                        </p:attrNameLst>
                                      </p:cBhvr>
                                      <p:tavLst>
                                        <p:tav tm="0">
                                          <p:val>
                                            <p:strVal val="#ppt_y+.1"/>
                                          </p:val>
                                        </p:tav>
                                        <p:tav tm="100000">
                                          <p:val>
                                            <p:strVal val="#ppt_y"/>
                                          </p:val>
                                        </p:tav>
                                      </p:tavLst>
                                    </p:anim>
                                  </p:childTnLst>
                                </p:cTn>
                              </p:par>
                              <p:par>
                                <p:cTn id="60" presetID="8" presetClass="emph" presetSubtype="0" repeatCount="5000" fill="hold" nodeType="withEffect">
                                  <p:stCondLst>
                                    <p:cond delay="1900"/>
                                  </p:stCondLst>
                                  <p:childTnLst>
                                    <p:animRot by="21600000">
                                      <p:cBhvr>
                                        <p:cTn id="61" dur="2000" fill="hold"/>
                                        <p:tgtEl>
                                          <p:spTgt spid="18"/>
                                        </p:tgtEl>
                                        <p:attrNameLst>
                                          <p:attrName>r</p:attrName>
                                        </p:attrNameLst>
                                      </p:cBhvr>
                                    </p:animRot>
                                  </p:childTnLst>
                                </p:cTn>
                              </p:par>
                              <p:par>
                                <p:cTn id="62" presetID="42"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2000"/>
                                        <p:tgtEl>
                                          <p:spTgt spid="19"/>
                                        </p:tgtEl>
                                      </p:cBhvr>
                                    </p:animEffect>
                                    <p:anim calcmode="lin" valueType="num">
                                      <p:cBhvr>
                                        <p:cTn id="65" dur="2000" fill="hold"/>
                                        <p:tgtEl>
                                          <p:spTgt spid="19"/>
                                        </p:tgtEl>
                                        <p:attrNameLst>
                                          <p:attrName>ppt_x</p:attrName>
                                        </p:attrNameLst>
                                      </p:cBhvr>
                                      <p:tavLst>
                                        <p:tav tm="0">
                                          <p:val>
                                            <p:strVal val="#ppt_x"/>
                                          </p:val>
                                        </p:tav>
                                        <p:tav tm="100000">
                                          <p:val>
                                            <p:strVal val="#ppt_x"/>
                                          </p:val>
                                        </p:tav>
                                      </p:tavLst>
                                    </p:anim>
                                    <p:anim calcmode="lin" valueType="num">
                                      <p:cBhvr>
                                        <p:cTn id="66" dur="2000" fill="hold"/>
                                        <p:tgtEl>
                                          <p:spTgt spid="19"/>
                                        </p:tgtEl>
                                        <p:attrNameLst>
                                          <p:attrName>ppt_y</p:attrName>
                                        </p:attrNameLst>
                                      </p:cBhvr>
                                      <p:tavLst>
                                        <p:tav tm="0">
                                          <p:val>
                                            <p:strVal val="#ppt_y+.1"/>
                                          </p:val>
                                        </p:tav>
                                        <p:tav tm="100000">
                                          <p:val>
                                            <p:strVal val="#ppt_y"/>
                                          </p:val>
                                        </p:tav>
                                      </p:tavLst>
                                    </p:anim>
                                  </p:childTnLst>
                                </p:cTn>
                              </p:par>
                              <p:par>
                                <p:cTn id="67" presetID="8" presetClass="emph" presetSubtype="0" repeatCount="5000" fill="hold" nodeType="withEffect">
                                  <p:stCondLst>
                                    <p:cond delay="1900"/>
                                  </p:stCondLst>
                                  <p:childTnLst>
                                    <p:animRot by="-21600000">
                                      <p:cBhvr>
                                        <p:cTn id="68" dur="2000" fill="hold"/>
                                        <p:tgtEl>
                                          <p:spTgt spid="19"/>
                                        </p:tgtEl>
                                        <p:attrNameLst>
                                          <p:attrName>r</p:attrName>
                                        </p:attrNameLst>
                                      </p:cBhvr>
                                    </p:animRot>
                                  </p:childTnLst>
                                </p:cTn>
                              </p:par>
                              <p:par>
                                <p:cTn id="69" presetID="42"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2000"/>
                                        <p:tgtEl>
                                          <p:spTgt spid="20"/>
                                        </p:tgtEl>
                                      </p:cBhvr>
                                    </p:animEffect>
                                    <p:anim calcmode="lin" valueType="num">
                                      <p:cBhvr>
                                        <p:cTn id="72" dur="2000" fill="hold"/>
                                        <p:tgtEl>
                                          <p:spTgt spid="20"/>
                                        </p:tgtEl>
                                        <p:attrNameLst>
                                          <p:attrName>ppt_x</p:attrName>
                                        </p:attrNameLst>
                                      </p:cBhvr>
                                      <p:tavLst>
                                        <p:tav tm="0">
                                          <p:val>
                                            <p:strVal val="#ppt_x"/>
                                          </p:val>
                                        </p:tav>
                                        <p:tav tm="100000">
                                          <p:val>
                                            <p:strVal val="#ppt_x"/>
                                          </p:val>
                                        </p:tav>
                                      </p:tavLst>
                                    </p:anim>
                                    <p:anim calcmode="lin" valueType="num">
                                      <p:cBhvr>
                                        <p:cTn id="73" dur="2000" fill="hold"/>
                                        <p:tgtEl>
                                          <p:spTgt spid="20"/>
                                        </p:tgtEl>
                                        <p:attrNameLst>
                                          <p:attrName>ppt_y</p:attrName>
                                        </p:attrNameLst>
                                      </p:cBhvr>
                                      <p:tavLst>
                                        <p:tav tm="0">
                                          <p:val>
                                            <p:strVal val="#ppt_y+.1"/>
                                          </p:val>
                                        </p:tav>
                                        <p:tav tm="100000">
                                          <p:val>
                                            <p:strVal val="#ppt_y"/>
                                          </p:val>
                                        </p:tav>
                                      </p:tavLst>
                                    </p:anim>
                                  </p:childTnLst>
                                </p:cTn>
                              </p:par>
                              <p:par>
                                <p:cTn id="74" presetID="8" presetClass="emph" presetSubtype="0" repeatCount="5000" fill="hold" nodeType="withEffect">
                                  <p:stCondLst>
                                    <p:cond delay="1900"/>
                                  </p:stCondLst>
                                  <p:childTnLst>
                                    <p:animRot by="-21600000">
                                      <p:cBhvr>
                                        <p:cTn id="75" dur="2000" fill="hold"/>
                                        <p:tgtEl>
                                          <p:spTgt spid="20"/>
                                        </p:tgtEl>
                                        <p:attrNameLst>
                                          <p:attrName>r</p:attrName>
                                        </p:attrNameLst>
                                      </p:cBhvr>
                                    </p:animRot>
                                  </p:childTnLst>
                                </p:cTn>
                              </p:par>
                              <p:par>
                                <p:cTn id="76" presetID="53" presetClass="entr" presetSubtype="16" fill="hold" nodeType="withEffect">
                                  <p:stCondLst>
                                    <p:cond delay="1900"/>
                                  </p:stCondLst>
                                  <p:childTnLst>
                                    <p:set>
                                      <p:cBhvr>
                                        <p:cTn id="77" dur="1" fill="hold">
                                          <p:stCondLst>
                                            <p:cond delay="0"/>
                                          </p:stCondLst>
                                        </p:cTn>
                                        <p:tgtEl>
                                          <p:spTgt spid="24"/>
                                        </p:tgtEl>
                                        <p:attrNameLst>
                                          <p:attrName>style.visibility</p:attrName>
                                        </p:attrNameLst>
                                      </p:cBhvr>
                                      <p:to>
                                        <p:strVal val="visible"/>
                                      </p:to>
                                    </p:set>
                                    <p:anim calcmode="lin" valueType="num">
                                      <p:cBhvr>
                                        <p:cTn id="78" dur="500" fill="hold"/>
                                        <p:tgtEl>
                                          <p:spTgt spid="24"/>
                                        </p:tgtEl>
                                        <p:attrNameLst>
                                          <p:attrName>ppt_w</p:attrName>
                                        </p:attrNameLst>
                                      </p:cBhvr>
                                      <p:tavLst>
                                        <p:tav tm="0">
                                          <p:val>
                                            <p:fltVal val="0"/>
                                          </p:val>
                                        </p:tav>
                                        <p:tav tm="100000">
                                          <p:val>
                                            <p:strVal val="#ppt_w"/>
                                          </p:val>
                                        </p:tav>
                                      </p:tavLst>
                                    </p:anim>
                                    <p:anim calcmode="lin" valueType="num">
                                      <p:cBhvr>
                                        <p:cTn id="79" dur="500" fill="hold"/>
                                        <p:tgtEl>
                                          <p:spTgt spid="24"/>
                                        </p:tgtEl>
                                        <p:attrNameLst>
                                          <p:attrName>ppt_h</p:attrName>
                                        </p:attrNameLst>
                                      </p:cBhvr>
                                      <p:tavLst>
                                        <p:tav tm="0">
                                          <p:val>
                                            <p:fltVal val="0"/>
                                          </p:val>
                                        </p:tav>
                                        <p:tav tm="100000">
                                          <p:val>
                                            <p:strVal val="#ppt_h"/>
                                          </p:val>
                                        </p:tav>
                                      </p:tavLst>
                                    </p:anim>
                                    <p:animEffect transition="in" filter="fade">
                                      <p:cBhvr>
                                        <p:cTn id="80" dur="500"/>
                                        <p:tgtEl>
                                          <p:spTgt spid="24"/>
                                        </p:tgtEl>
                                      </p:cBhvr>
                                    </p:animEffect>
                                  </p:childTnLst>
                                </p:cTn>
                              </p:par>
                              <p:par>
                                <p:cTn id="81" presetID="0" presetClass="path" presetSubtype="0" accel="50000" decel="50000" fill="hold" nodeType="withEffect">
                                  <p:stCondLst>
                                    <p:cond delay="0"/>
                                  </p:stCondLst>
                                  <p:childTnLst>
                                    <p:animMotion origin="layout" path="M -2.77778E-6 4.44444E-6 L -2.77778E-6 0.0003 C -0.00052 -0.00834 -0.00069 -0.01636 -0.00139 -0.0247 C -0.00156 -0.02747 -0.00225 -0.03056 -0.0026 -0.03334 C -0.00312 -0.03704 -0.00347 -0.04075 -0.00382 -0.04445 C -0.00434 -0.05186 -0.00468 -0.05926 -0.00503 -0.06667 C -0.00833 -0.13272 -0.00364 -0.05124 -0.00885 -0.14229 C -0.0092 -0.14908 -0.0092 -0.15587 -0.01007 -0.16235 C -0.01059 -0.16513 -0.01093 -0.16821 -0.01128 -0.1713 C -0.01371 -0.19229 -0.01146 -0.17778 -0.01389 -0.20216 C -0.01441 -0.20896 -0.01649 -0.21852 -0.01753 -0.22439 C -0.01805 -0.22686 -0.01805 -0.22933 -0.01892 -0.23118 L -0.02135 -0.23797 C -0.02413 -0.25834 -0.02014 -0.23735 -0.02639 -0.25124 C -0.02725 -0.25309 -0.02708 -0.25587 -0.0276 -0.25772 C -0.0283 -0.26019 -0.02916 -0.26235 -0.03003 -0.26451 C -0.03125 -0.2676 -0.03246 -0.27068 -0.03385 -0.27346 C -0.03507 -0.27562 -0.03646 -0.27747 -0.03767 -0.27994 C -0.03941 -0.28426 -0.04097 -0.28889 -0.04253 -0.29321 C -0.0434 -0.29568 -0.04392 -0.29846 -0.04514 -0.3 L -0.04878 -0.30433 C -0.05295 -0.31544 -0.05017 -0.30957 -0.05885 -0.32007 C -0.06007 -0.32161 -0.06111 -0.32346 -0.06267 -0.32439 C -0.06389 -0.32531 -0.0651 -0.32562 -0.06632 -0.32655 C -0.06771 -0.32778 -0.06875 -0.32994 -0.07014 -0.33118 C -0.07257 -0.33303 -0.07534 -0.33334 -0.0776 -0.3355 C -0.08489 -0.34198 -0.0809 -0.33889 -0.0901 -0.34445 C -0.09132 -0.34507 -0.09253 -0.3463 -0.09392 -0.34661 C -0.09878 -0.34846 -0.10555 -0.35062 -0.11007 -0.3534 C -0.11371 -0.35556 -0.11493 -0.35649 -0.11892 -0.35772 C -0.12135 -0.35865 -0.12396 -0.35926 -0.12639 -0.35988 C -0.12812 -0.3605 -0.12968 -0.36204 -0.13142 -0.36235 C -0.14305 -0.36297 -0.15468 -0.36235 -0.16632 -0.36235 L -0.16632 -0.36204 " pathEditMode="relative" rAng="0" ptsTypes="AAAAAAAAAAAAAAAAAAAAAAAAAAAAAAAAAA">
                                      <p:cBhvr>
                                        <p:cTn id="82" dur="2500" fill="hold"/>
                                        <p:tgtEl>
                                          <p:spTgt spid="24"/>
                                        </p:tgtEl>
                                        <p:attrNameLst>
                                          <p:attrName>ppt_x</p:attrName>
                                          <p:attrName>ppt_y</p:attrName>
                                        </p:attrNameLst>
                                      </p:cBhvr>
                                      <p:rCtr x="-8316" y="-18117"/>
                                    </p:animMotion>
                                  </p:childTnLst>
                                </p:cTn>
                              </p:par>
                            </p:childTnLst>
                          </p:cTn>
                        </p:par>
                        <p:par>
                          <p:cTn id="83" fill="hold">
                            <p:stCondLst>
                              <p:cond delay="11900"/>
                            </p:stCondLst>
                            <p:childTnLst>
                              <p:par>
                                <p:cTn id="84" presetID="0" presetClass="path" presetSubtype="0" accel="50000" decel="50000" fill="hold" nodeType="afterEffect">
                                  <p:stCondLst>
                                    <p:cond delay="0"/>
                                  </p:stCondLst>
                                  <p:childTnLst>
                                    <p:animMotion origin="layout" path="M -0.16632 -0.36204 L -0.16632 -0.36173 C -0.16857 -0.3676 -0.17361 -0.38118 -0.1776 -0.38673 L -0.18889 -0.4 C -0.1901 -0.40155 -0.19132 -0.40371 -0.19271 -0.40433 C -0.19514 -0.40587 -0.19791 -0.40618 -0.20017 -0.40896 C -0.2059 -0.41575 -0.20191 -0.41204 -0.20885 -0.41544 C -0.21024 -0.41605 -0.21146 -0.41729 -0.21267 -0.4176 C -0.21632 -0.41883 -0.22014 -0.41914 -0.22396 -0.42007 C -0.23767 -0.41914 -0.25139 -0.41914 -0.26527 -0.4176 C -0.26649 -0.4176 -0.26771 -0.41605 -0.26892 -0.41544 C -0.27222 -0.41389 -0.27587 -0.41389 -0.27899 -0.41112 C -0.28055 -0.40957 -0.28212 -0.40741 -0.28402 -0.40649 C -0.2868 -0.40525 -0.28975 -0.40525 -0.29271 -0.40433 C -0.3 -0.4 -0.29288 -0.40402 -0.30399 -0.4 C -0.31041 -0.39754 -0.30712 -0.39846 -0.31267 -0.39537 C -0.31684 -0.39352 -0.31962 -0.3926 -0.32396 -0.39105 L -0.37777 -0.39321 C -0.37951 -0.39352 -0.38107 -0.39476 -0.38281 -0.39537 C -0.39184 -0.39908 -0.38611 -0.39599 -0.39271 -0.4 C -0.39444 -0.40216 -0.396 -0.40494 -0.39774 -0.40649 C -0.39896 -0.40772 -0.40034 -0.40803 -0.40156 -0.40896 C -0.40312 -0.41019 -0.40486 -0.41204 -0.40642 -0.41328 C -0.40764 -0.4142 -0.40902 -0.41451 -0.41024 -0.41544 C -0.41475 -0.41883 -0.41527 -0.42007 -0.41892 -0.42439 C -0.41944 -0.42655 -0.41944 -0.42902 -0.42031 -0.43118 C -0.42343 -0.43951 -0.42343 -0.43673 -0.42777 -0.43982 C -0.42951 -0.44136 -0.43107 -0.44291 -0.43281 -0.44445 C -0.43958 -0.45124 -0.43333 -0.44692 -0.44027 -0.45093 C -0.44114 -0.4534 -0.44166 -0.45618 -0.44271 -0.45772 C -0.44375 -0.45926 -0.44531 -0.45896 -0.44652 -0.45988 C -0.44826 -0.46112 -0.45 -0.46235 -0.45156 -0.46451 C -0.45295 -0.46636 -0.45364 -0.46945 -0.45521 -0.47099 C -0.45764 -0.47346 -0.46024 -0.47408 -0.46284 -0.47562 C -0.46406 -0.47624 -0.46545 -0.47655 -0.46649 -0.47778 C -0.46771 -0.47933 -0.46892 -0.48087 -0.47031 -0.4821 C -0.47152 -0.48334 -0.47274 -0.48365 -0.47396 -0.48426 C -0.47986 -0.48735 -0.48073 -0.48704 -0.48784 -0.48889 C -0.48906 -0.48951 -0.49027 -0.49044 -0.49149 -0.49105 C -0.50139 -0.49445 -0.51371 -0.49445 -0.52274 -0.49537 C -0.53559 -0.5 -0.52691 -0.49784 -0.54896 -0.49784 L -0.54896 -0.49754 " pathEditMode="relative" rAng="0" ptsTypes="AAAAAAAAAAAAAAAAAAAAAAAAAAAAAAAAAAAAAAAAAA">
                                      <p:cBhvr>
                                        <p:cTn id="85" dur="2500" fill="hold"/>
                                        <p:tgtEl>
                                          <p:spTgt spid="24"/>
                                        </p:tgtEl>
                                        <p:attrNameLst>
                                          <p:attrName>ppt_x</p:attrName>
                                          <p:attrName>ppt_y</p:attrName>
                                        </p:attrNameLst>
                                      </p:cBhvr>
                                      <p:rCtr x="-19132" y="-6821"/>
                                    </p:animMotion>
                                  </p:childTnLst>
                                </p:cTn>
                              </p:par>
                            </p:childTnLst>
                          </p:cTn>
                        </p:par>
                        <p:par>
                          <p:cTn id="86" fill="hold">
                            <p:stCondLst>
                              <p:cond delay="14400"/>
                            </p:stCondLst>
                            <p:childTnLst>
                              <p:par>
                                <p:cTn id="87" presetID="22" presetClass="entr" presetSubtype="4" fill="hold" nodeType="afterEffect">
                                  <p:stCondLst>
                                    <p:cond delay="0"/>
                                  </p:stCondLst>
                                  <p:childTnLst>
                                    <p:set>
                                      <p:cBhvr>
                                        <p:cTn id="88" dur="1" fill="hold">
                                          <p:stCondLst>
                                            <p:cond delay="0"/>
                                          </p:stCondLst>
                                        </p:cTn>
                                        <p:tgtEl>
                                          <p:spTgt spid="1030"/>
                                        </p:tgtEl>
                                        <p:attrNameLst>
                                          <p:attrName>style.visibility</p:attrName>
                                        </p:attrNameLst>
                                      </p:cBhvr>
                                      <p:to>
                                        <p:strVal val="visible"/>
                                      </p:to>
                                    </p:set>
                                    <p:animEffect transition="in" filter="wipe(down)">
                                      <p:cBhvr>
                                        <p:cTn id="89" dur="500"/>
                                        <p:tgtEl>
                                          <p:spTgt spid="1030"/>
                                        </p:tgtEl>
                                      </p:cBhvr>
                                    </p:animEffect>
                                  </p:childTnLst>
                                </p:cTn>
                              </p:par>
                              <p:par>
                                <p:cTn id="90" presetID="22" presetClass="entr" presetSubtype="4" fill="hold" nodeType="withEffect">
                                  <p:stCondLst>
                                    <p:cond delay="0"/>
                                  </p:stCondLst>
                                  <p:childTnLst>
                                    <p:set>
                                      <p:cBhvr>
                                        <p:cTn id="91" dur="1" fill="hold">
                                          <p:stCondLst>
                                            <p:cond delay="0"/>
                                          </p:stCondLst>
                                        </p:cTn>
                                        <p:tgtEl>
                                          <p:spTgt spid="1028"/>
                                        </p:tgtEl>
                                        <p:attrNameLst>
                                          <p:attrName>style.visibility</p:attrName>
                                        </p:attrNameLst>
                                      </p:cBhvr>
                                      <p:to>
                                        <p:strVal val="visible"/>
                                      </p:to>
                                    </p:set>
                                    <p:animEffect transition="in" filter="wipe(down)">
                                      <p:cBhvr>
                                        <p:cTn id="92" dur="500"/>
                                        <p:tgtEl>
                                          <p:spTgt spid="1028"/>
                                        </p:tgtEl>
                                      </p:cBhvr>
                                    </p:animEffect>
                                  </p:childTnLst>
                                </p:cTn>
                              </p:par>
                              <p:par>
                                <p:cTn id="93" presetID="22" presetClass="entr" presetSubtype="4" fill="hold" nodeType="withEffect">
                                  <p:stCondLst>
                                    <p:cond delay="0"/>
                                  </p:stCondLst>
                                  <p:childTnLst>
                                    <p:set>
                                      <p:cBhvr>
                                        <p:cTn id="94" dur="1" fill="hold">
                                          <p:stCondLst>
                                            <p:cond delay="0"/>
                                          </p:stCondLst>
                                        </p:cTn>
                                        <p:tgtEl>
                                          <p:spTgt spid="1027"/>
                                        </p:tgtEl>
                                        <p:attrNameLst>
                                          <p:attrName>style.visibility</p:attrName>
                                        </p:attrNameLst>
                                      </p:cBhvr>
                                      <p:to>
                                        <p:strVal val="visible"/>
                                      </p:to>
                                    </p:set>
                                    <p:animEffect transition="in" filter="wipe(down)">
                                      <p:cBhvr>
                                        <p:cTn id="95" dur="500"/>
                                        <p:tgtEl>
                                          <p:spTgt spid="1027"/>
                                        </p:tgtEl>
                                      </p:cBhvr>
                                    </p:animEffect>
                                  </p:childTnLst>
                                </p:cTn>
                              </p:par>
                            </p:childTnLst>
                          </p:cTn>
                        </p:par>
                        <p:par>
                          <p:cTn id="96" fill="hold">
                            <p:stCondLst>
                              <p:cond delay="14900"/>
                            </p:stCondLst>
                            <p:childTnLst>
                              <p:par>
                                <p:cTn id="97" presetID="42" presetClass="entr" presetSubtype="0" fill="hold" grpId="0" nodeType="after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3000"/>
                                        <p:tgtEl>
                                          <p:spTgt spid="25"/>
                                        </p:tgtEl>
                                      </p:cBhvr>
                                    </p:animEffect>
                                    <p:anim calcmode="lin" valueType="num">
                                      <p:cBhvr>
                                        <p:cTn id="100" dur="3000" fill="hold"/>
                                        <p:tgtEl>
                                          <p:spTgt spid="25"/>
                                        </p:tgtEl>
                                        <p:attrNameLst>
                                          <p:attrName>ppt_x</p:attrName>
                                        </p:attrNameLst>
                                      </p:cBhvr>
                                      <p:tavLst>
                                        <p:tav tm="0">
                                          <p:val>
                                            <p:strVal val="#ppt_x"/>
                                          </p:val>
                                        </p:tav>
                                        <p:tav tm="100000">
                                          <p:val>
                                            <p:strVal val="#ppt_x"/>
                                          </p:val>
                                        </p:tav>
                                      </p:tavLst>
                                    </p:anim>
                                    <p:anim calcmode="lin" valueType="num">
                                      <p:cBhvr>
                                        <p:cTn id="101" dur="3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2" repeatCount="indefinite" fill="hold" display="0">
                  <p:stCondLst>
                    <p:cond delay="indefinite"/>
                  </p:stCondLst>
                  <p:endCondLst>
                    <p:cond evt="onStopAudio" delay="0">
                      <p:tgtEl>
                        <p:sldTgt/>
                      </p:tgtEl>
                    </p:cond>
                  </p:endCondLst>
                </p:cTn>
                <p:tgtEl>
                  <p:spTgt spid="2"/>
                </p:tgtEl>
              </p:cMediaNode>
            </p:audio>
          </p:childTnLst>
        </p:cTn>
      </p:par>
    </p:tnLst>
    <p:bldLst>
      <p:bldP spid="13"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619673" y="555526"/>
            <a:ext cx="6336704" cy="936104"/>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4800" b="1" cap="all" dirty="0" err="1">
                <a:ln w="0"/>
                <a:solidFill>
                  <a:prstClr val="white"/>
                </a:solidFill>
                <a:effectLst>
                  <a:reflection blurRad="12700" stA="50000" endPos="50000" dist="5000" dir="5400000" sy="-100000" rotWithShape="0"/>
                </a:effectLst>
                <a:latin typeface="#9Slide03 AmpleSoft Bold" pitchFamily="2" charset="0"/>
              </a:rPr>
              <a:t>Tìm</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đường</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về</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nhà</a:t>
            </a:r>
            <a:endParaRPr lang="en-US" sz="48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6" name="Rounded Rectangle 5"/>
          <p:cNvSpPr/>
          <p:nvPr/>
        </p:nvSpPr>
        <p:spPr>
          <a:xfrm>
            <a:off x="467544" y="2149971"/>
            <a:ext cx="1872208" cy="432048"/>
          </a:xfrm>
          <a:prstGeom prst="roundRect">
            <a:avLst/>
          </a:prstGeom>
          <a:solidFill>
            <a:srgbClr val="5CA139">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Khởi</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động</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7" name="Rounded Rectangle 6"/>
          <p:cNvSpPr/>
          <p:nvPr/>
        </p:nvSpPr>
        <p:spPr>
          <a:xfrm>
            <a:off x="3347865" y="2126357"/>
            <a:ext cx="1872208" cy="432048"/>
          </a:xfrm>
          <a:prstGeom prst="roundRect">
            <a:avLst/>
          </a:prstGeom>
          <a:solidFill>
            <a:schemeClr val="accent6">
              <a:lumMod val="75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Khám</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phá</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8" name="Rounded Rectangle 7"/>
          <p:cNvSpPr/>
          <p:nvPr/>
        </p:nvSpPr>
        <p:spPr>
          <a:xfrm>
            <a:off x="6156177" y="2126357"/>
            <a:ext cx="1872208" cy="432048"/>
          </a:xfrm>
          <a:prstGeom prst="roundRect">
            <a:avLst/>
          </a:prstGeom>
          <a:solidFill>
            <a:schemeClr val="accent5">
              <a:lumMod val="40000"/>
              <a:lumOff val="60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Về</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nhà</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pic>
        <p:nvPicPr>
          <p:cNvPr id="2050" name="Picture 2" descr="C:\Users\HP\Desktop\390-3902411_rabbit-vector-rabbit-clipart-cute-clipart-bunny-image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36" b="96909" l="3171" r="95122"/>
                    </a14:imgEffect>
                  </a14:imgLayer>
                </a14:imgProps>
              </a:ext>
              <a:ext uri="{28A0092B-C50C-407E-A947-70E740481C1C}">
                <a14:useLocalDpi xmlns:a14="http://schemas.microsoft.com/office/drawing/2010/main" val="0"/>
              </a:ext>
            </a:extLst>
          </a:blip>
          <a:srcRect/>
          <a:stretch>
            <a:fillRect/>
          </a:stretch>
        </p:blipFill>
        <p:spPr bwMode="auto">
          <a:xfrm>
            <a:off x="-2484784" y="2822004"/>
            <a:ext cx="3512173" cy="235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07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05556E-6 -1.35802E-6 L 0.23246 -0.00062 " pathEditMode="relative" rAng="0" ptsTypes="AA">
                                      <p:cBhvr>
                                        <p:cTn id="26" dur="2000" fill="hold"/>
                                        <p:tgtEl>
                                          <p:spTgt spid="2050"/>
                                        </p:tgtEl>
                                        <p:attrNameLst>
                                          <p:attrName>ppt_x</p:attrName>
                                          <p:attrName>ppt_y</p:attrName>
                                        </p:attrNameLst>
                                      </p:cBhvr>
                                      <p:rCtr x="11615" y="-31"/>
                                    </p:animMotion>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3"/>
                                        </p:tgtEl>
                                        <p:attrNameLst>
                                          <p:attrName>ppt_x</p:attrName>
                                        </p:attrNameLst>
                                      </p:cBhvr>
                                      <p:tavLst>
                                        <p:tav tm="0">
                                          <p:val>
                                            <p:strVal val="ppt_x"/>
                                          </p:val>
                                        </p:tav>
                                        <p:tav tm="100000">
                                          <p:val>
                                            <p:strVal val="ppt_x"/>
                                          </p:val>
                                        </p:tav>
                                      </p:tavLst>
                                    </p:anim>
                                    <p:anim calcmode="lin" valueType="num">
                                      <p:cBhvr additive="base">
                                        <p:cTn id="31" dur="500"/>
                                        <p:tgtEl>
                                          <p:spTgt spid="3"/>
                                        </p:tgtEl>
                                        <p:attrNameLst>
                                          <p:attrName>ppt_y</p:attrName>
                                        </p:attrNameLst>
                                      </p:cBhvr>
                                      <p:tavLst>
                                        <p:tav tm="0">
                                          <p:val>
                                            <p:strVal val="ppt_y"/>
                                          </p:val>
                                        </p:tav>
                                        <p:tav tm="100000">
                                          <p:val>
                                            <p:strVal val="1+ppt_h/2"/>
                                          </p:val>
                                        </p:tav>
                                      </p:tavLst>
                                    </p:anim>
                                    <p:set>
                                      <p:cBhvr>
                                        <p:cTn id="32" dur="1" fill="hold">
                                          <p:stCondLst>
                                            <p:cond delay="499"/>
                                          </p:stCondLst>
                                        </p:cTn>
                                        <p:tgtEl>
                                          <p:spTgt spid="3"/>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7"/>
                                        </p:tgtEl>
                                        <p:attrNameLst>
                                          <p:attrName>ppt_x</p:attrName>
                                        </p:attrNameLst>
                                      </p:cBhvr>
                                      <p:tavLst>
                                        <p:tav tm="0">
                                          <p:val>
                                            <p:strVal val="ppt_x"/>
                                          </p:val>
                                        </p:tav>
                                        <p:tav tm="100000">
                                          <p:val>
                                            <p:strVal val="ppt_x"/>
                                          </p:val>
                                        </p:tav>
                                      </p:tavLst>
                                    </p:anim>
                                    <p:anim calcmode="lin" valueType="num">
                                      <p:cBhvr additive="base">
                                        <p:cTn id="35" dur="500"/>
                                        <p:tgtEl>
                                          <p:spTgt spid="7"/>
                                        </p:tgtEl>
                                        <p:attrNameLst>
                                          <p:attrName>ppt_y</p:attrName>
                                        </p:attrNameLst>
                                      </p:cBhvr>
                                      <p:tavLst>
                                        <p:tav tm="0">
                                          <p:val>
                                            <p:strVal val="ppt_y"/>
                                          </p:val>
                                        </p:tav>
                                        <p:tav tm="100000">
                                          <p:val>
                                            <p:strVal val="1+ppt_h/2"/>
                                          </p:val>
                                        </p:tav>
                                      </p:tavLst>
                                    </p:anim>
                                    <p:set>
                                      <p:cBhvr>
                                        <p:cTn id="36" dur="1" fill="hold">
                                          <p:stCondLst>
                                            <p:cond delay="499"/>
                                          </p:stCondLst>
                                        </p:cTn>
                                        <p:tgtEl>
                                          <p:spTgt spid="7"/>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8"/>
                                        </p:tgtEl>
                                        <p:attrNameLst>
                                          <p:attrName>ppt_x</p:attrName>
                                        </p:attrNameLst>
                                      </p:cBhvr>
                                      <p:tavLst>
                                        <p:tav tm="0">
                                          <p:val>
                                            <p:strVal val="ppt_x"/>
                                          </p:val>
                                        </p:tav>
                                        <p:tav tm="100000">
                                          <p:val>
                                            <p:strVal val="ppt_x"/>
                                          </p:val>
                                        </p:tav>
                                      </p:tavLst>
                                    </p:anim>
                                    <p:anim calcmode="lin" valueType="num">
                                      <p:cBhvr additive="base">
                                        <p:cTn id="39" dur="500"/>
                                        <p:tgtEl>
                                          <p:spTgt spid="8"/>
                                        </p:tgtEl>
                                        <p:attrNameLst>
                                          <p:attrName>ppt_y</p:attrName>
                                        </p:attrNameLst>
                                      </p:cBhvr>
                                      <p:tavLst>
                                        <p:tav tm="0">
                                          <p:val>
                                            <p:strVal val="ppt_y"/>
                                          </p:val>
                                        </p:tav>
                                        <p:tav tm="100000">
                                          <p:val>
                                            <p:strVal val="1+ppt_h/2"/>
                                          </p:val>
                                        </p:tav>
                                      </p:tavLst>
                                    </p:anim>
                                    <p:set>
                                      <p:cBhvr>
                                        <p:cTn id="40" dur="1" fill="hold">
                                          <p:stCondLst>
                                            <p:cond delay="499"/>
                                          </p:stCondLst>
                                        </p:cTn>
                                        <p:tgtEl>
                                          <p:spTgt spid="8"/>
                                        </p:tgtEl>
                                        <p:attrNameLst>
                                          <p:attrName>style.visibility</p:attrName>
                                        </p:attrNameLst>
                                      </p:cBhvr>
                                      <p:to>
                                        <p:strVal val="hidden"/>
                                      </p:to>
                                    </p:set>
                                  </p:childTnLst>
                                </p:cTn>
                              </p:par>
                              <p:par>
                                <p:cTn id="41" presetID="63" presetClass="path" presetSubtype="0" accel="50000" decel="50000" fill="hold" grpId="2" nodeType="withEffect">
                                  <p:stCondLst>
                                    <p:cond delay="0"/>
                                  </p:stCondLst>
                                  <p:childTnLst>
                                    <p:animMotion origin="layout" path="M 2.77778E-7 -4.69136E-6 L 0.26771 -0.04197 " pathEditMode="relative" rAng="0" ptsTypes="AA">
                                      <p:cBhvr>
                                        <p:cTn id="42" dur="2000" fill="hold"/>
                                        <p:tgtEl>
                                          <p:spTgt spid="6"/>
                                        </p:tgtEl>
                                        <p:attrNameLst>
                                          <p:attrName>ppt_x</p:attrName>
                                          <p:attrName>ppt_y</p:attrName>
                                        </p:attrNameLst>
                                      </p:cBhvr>
                                      <p:rCtr x="13385" y="-2099"/>
                                    </p:animMotion>
                                  </p:childTnLst>
                                </p:cTn>
                              </p:par>
                              <p:par>
                                <p:cTn id="43" presetID="6" presetClass="emph" presetSubtype="0" fill="hold" grpId="1" nodeType="withEffect">
                                  <p:stCondLst>
                                    <p:cond delay="0"/>
                                  </p:stCondLst>
                                  <p:childTnLst>
                                    <p:animScale>
                                      <p:cBhvr>
                                        <p:cTn id="4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6" grpId="2" animBg="1"/>
      <p:bldP spid="7" grpId="0" animBg="1"/>
      <p:bldP spid="7" grpId="1"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1632242" y="2686190"/>
            <a:ext cx="4565358" cy="2349535"/>
          </a:xfrm>
          <a:prstGeom prst="round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algn="ctr" defTabSz="914378"/>
            <a:r>
              <a:rPr lang="en-US" sz="6600" b="1" dirty="0" err="1">
                <a:solidFill>
                  <a:srgbClr val="DF322D"/>
                </a:solidFill>
                <a:latin typeface="Broad" pitchFamily="18" charset="0"/>
                <a:ea typeface="Broad" pitchFamily="18" charset="0"/>
                <a:cs typeface="Broad" pitchFamily="18" charset="0"/>
                <a:sym typeface="Calibri"/>
              </a:rPr>
              <a:t>Trò</a:t>
            </a:r>
            <a:r>
              <a:rPr lang="en-US" sz="6600" b="1" dirty="0">
                <a:solidFill>
                  <a:srgbClr val="DF322D"/>
                </a:solidFill>
                <a:latin typeface="Broad" pitchFamily="18" charset="0"/>
                <a:ea typeface="Broad" pitchFamily="18" charset="0"/>
                <a:cs typeface="Broad" pitchFamily="18" charset="0"/>
                <a:sym typeface="Calibri"/>
              </a:rPr>
              <a:t> </a:t>
            </a:r>
            <a:r>
              <a:rPr lang="en-US" sz="6600" b="1" dirty="0" err="1">
                <a:solidFill>
                  <a:srgbClr val="DF322D"/>
                </a:solidFill>
                <a:latin typeface="Broad" pitchFamily="18" charset="0"/>
                <a:ea typeface="Broad" pitchFamily="18" charset="0"/>
                <a:cs typeface="Broad" pitchFamily="18" charset="0"/>
                <a:sym typeface="Calibri"/>
              </a:rPr>
              <a:t>chơi</a:t>
            </a:r>
            <a:r>
              <a:rPr lang="en-US" sz="6600" b="1" dirty="0">
                <a:solidFill>
                  <a:srgbClr val="DF322D"/>
                </a:solidFill>
                <a:latin typeface="Broad" pitchFamily="18" charset="0"/>
                <a:ea typeface="Broad" pitchFamily="18" charset="0"/>
                <a:cs typeface="Broad" pitchFamily="18" charset="0"/>
                <a:sym typeface="Calibri"/>
              </a:rPr>
              <a:t> </a:t>
            </a:r>
            <a:r>
              <a:rPr lang="en-US" sz="6600" b="1" dirty="0" err="1">
                <a:solidFill>
                  <a:srgbClr val="DF322D"/>
                </a:solidFill>
                <a:latin typeface="Broad" pitchFamily="18" charset="0"/>
                <a:ea typeface="Broad" pitchFamily="18" charset="0"/>
                <a:cs typeface="Broad" pitchFamily="18" charset="0"/>
                <a:sym typeface="Calibri"/>
              </a:rPr>
              <a:t>Tưới</a:t>
            </a:r>
            <a:r>
              <a:rPr lang="en-US" sz="6600" b="1" dirty="0">
                <a:solidFill>
                  <a:srgbClr val="DF322D"/>
                </a:solidFill>
                <a:latin typeface="Broad" pitchFamily="18" charset="0"/>
                <a:ea typeface="Broad" pitchFamily="18" charset="0"/>
                <a:cs typeface="Broad" pitchFamily="18" charset="0"/>
                <a:sym typeface="Calibri"/>
              </a:rPr>
              <a:t> </a:t>
            </a:r>
            <a:r>
              <a:rPr lang="en-US" sz="6600" b="1" dirty="0" err="1">
                <a:solidFill>
                  <a:srgbClr val="DF322D"/>
                </a:solidFill>
                <a:latin typeface="Broad" pitchFamily="18" charset="0"/>
                <a:ea typeface="Broad" pitchFamily="18" charset="0"/>
                <a:cs typeface="Broad" pitchFamily="18" charset="0"/>
                <a:sym typeface="Calibri"/>
              </a:rPr>
              <a:t>hoa</a:t>
            </a:r>
            <a:endParaRPr sz="6600" b="1" dirty="0">
              <a:solidFill>
                <a:srgbClr val="DF322D"/>
              </a:solidFill>
              <a:latin typeface="Broad" pitchFamily="18" charset="0"/>
              <a:ea typeface="Broad" pitchFamily="18" charset="0"/>
              <a:cs typeface="Broad" pitchFamily="18" charset="0"/>
              <a:sym typeface="Calibri"/>
            </a:endParaRPr>
          </a:p>
        </p:txBody>
      </p:sp>
      <p:pic>
        <p:nvPicPr>
          <p:cNvPr id="85" name="Google Shape;85;p1"/>
          <p:cNvPicPr preferRelativeResize="0"/>
          <p:nvPr/>
        </p:nvPicPr>
        <p:blipFill>
          <a:blip r:embed="rId4">
            <a:extLst>
              <a:ext uri="{BEBA8EAE-BF5A-486C-A8C5-ECC9F3942E4B}">
                <a14:imgProps xmlns:a14="http://schemas.microsoft.com/office/drawing/2010/main">
                  <a14:imgLayer r:embed="rId5">
                    <a14:imgEffect>
                      <a14:backgroundRemoval t="3636" b="100000" l="2683" r="94634"/>
                    </a14:imgEffect>
                  </a14:imgLayer>
                </a14:imgProps>
              </a:ext>
              <a:ext uri="{28A0092B-C50C-407E-A947-70E740481C1C}">
                <a14:useLocalDpi xmlns:a14="http://schemas.microsoft.com/office/drawing/2010/main" val="0"/>
              </a:ext>
            </a:extLst>
          </a:blip>
          <a:stretch>
            <a:fillRect/>
          </a:stretch>
        </p:blipFill>
        <p:spPr>
          <a:xfrm flipH="1">
            <a:off x="5494868" y="1835647"/>
            <a:ext cx="4795708" cy="3057145"/>
          </a:xfrm>
          <a:prstGeom prst="roundRect">
            <a:avLst>
              <a:gd name="adj" fmla="val 16667"/>
            </a:avLst>
          </a:prstGeom>
          <a:noFill/>
          <a:ln>
            <a:noFill/>
          </a:ln>
        </p:spPr>
      </p:pic>
    </p:spTree>
    <p:extLst>
      <p:ext uri="{BB962C8B-B14F-4D97-AF65-F5344CB8AC3E}">
        <p14:creationId xmlns:p14="http://schemas.microsoft.com/office/powerpoint/2010/main" val="380253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3">
            <a:alphaModFix/>
          </a:blip>
          <a:srcRect/>
          <a:stretch/>
        </p:blipFill>
        <p:spPr>
          <a:xfrm>
            <a:off x="0" y="15562"/>
            <a:ext cx="9144000" cy="5143500"/>
          </a:xfrm>
          <a:prstGeom prst="rect">
            <a:avLst/>
          </a:prstGeom>
          <a:noFill/>
          <a:ln>
            <a:noFill/>
          </a:ln>
        </p:spPr>
      </p:pic>
      <p:pic>
        <p:nvPicPr>
          <p:cNvPr id="95" name="Google Shape;95;p2"/>
          <p:cNvPicPr preferRelativeResize="0"/>
          <p:nvPr/>
        </p:nvPicPr>
        <p:blipFill rotWithShape="1">
          <a:blip r:embed="rId4">
            <a:alphaModFix/>
          </a:blip>
          <a:srcRect/>
          <a:stretch/>
        </p:blipFill>
        <p:spPr>
          <a:xfrm>
            <a:off x="1011752" y="2706537"/>
            <a:ext cx="1000125" cy="1618060"/>
          </a:xfrm>
          <a:prstGeom prst="rect">
            <a:avLst/>
          </a:prstGeom>
          <a:noFill/>
          <a:ln>
            <a:noFill/>
          </a:ln>
        </p:spPr>
      </p:pic>
      <p:pic>
        <p:nvPicPr>
          <p:cNvPr id="96" name="Google Shape;96;p2"/>
          <p:cNvPicPr preferRelativeResize="0"/>
          <p:nvPr/>
        </p:nvPicPr>
        <p:blipFill rotWithShape="1">
          <a:blip r:embed="rId5">
            <a:alphaModFix/>
          </a:blip>
          <a:srcRect/>
          <a:stretch/>
        </p:blipFill>
        <p:spPr>
          <a:xfrm>
            <a:off x="2869279" y="2760711"/>
            <a:ext cx="1030287" cy="1637110"/>
          </a:xfrm>
          <a:prstGeom prst="rect">
            <a:avLst/>
          </a:prstGeom>
          <a:noFill/>
          <a:ln>
            <a:noFill/>
          </a:ln>
        </p:spPr>
      </p:pic>
      <p:pic>
        <p:nvPicPr>
          <p:cNvPr id="97" name="Google Shape;97;p2"/>
          <p:cNvPicPr preferRelativeResize="0"/>
          <p:nvPr/>
        </p:nvPicPr>
        <p:blipFill rotWithShape="1">
          <a:blip r:embed="rId6">
            <a:alphaModFix/>
          </a:blip>
          <a:srcRect/>
          <a:stretch/>
        </p:blipFill>
        <p:spPr>
          <a:xfrm>
            <a:off x="4628913" y="2644465"/>
            <a:ext cx="1700213" cy="1764506"/>
          </a:xfrm>
          <a:prstGeom prst="rect">
            <a:avLst/>
          </a:prstGeom>
          <a:noFill/>
          <a:ln>
            <a:noFill/>
          </a:ln>
        </p:spPr>
      </p:pic>
      <p:pic>
        <p:nvPicPr>
          <p:cNvPr id="102" name="Google Shape;102;p2">
            <a:hlinkClick r:id="rId7" action="ppaction://hlinksldjump"/>
          </p:cNvPr>
          <p:cNvPicPr preferRelativeResize="0"/>
          <p:nvPr/>
        </p:nvPicPr>
        <p:blipFill rotWithShape="1">
          <a:blip r:embed="rId8">
            <a:alphaModFix/>
          </a:blip>
          <a:srcRect/>
          <a:stretch/>
        </p:blipFill>
        <p:spPr>
          <a:xfrm>
            <a:off x="1004417" y="2712360"/>
            <a:ext cx="1000125" cy="1618060"/>
          </a:xfrm>
          <a:prstGeom prst="rect">
            <a:avLst/>
          </a:prstGeom>
          <a:noFill/>
          <a:ln>
            <a:noFill/>
          </a:ln>
        </p:spPr>
      </p:pic>
      <p:pic>
        <p:nvPicPr>
          <p:cNvPr id="103" name="Google Shape;103;p2">
            <a:hlinkClick r:id="rId9" action="ppaction://hlinksldjump"/>
          </p:cNvPr>
          <p:cNvPicPr preferRelativeResize="0"/>
          <p:nvPr/>
        </p:nvPicPr>
        <p:blipFill rotWithShape="1">
          <a:blip r:embed="rId10">
            <a:alphaModFix/>
          </a:blip>
          <a:srcRect/>
          <a:stretch/>
        </p:blipFill>
        <p:spPr>
          <a:xfrm>
            <a:off x="2869279" y="2760711"/>
            <a:ext cx="1030287" cy="1637110"/>
          </a:xfrm>
          <a:prstGeom prst="rect">
            <a:avLst/>
          </a:prstGeom>
          <a:noFill/>
          <a:ln>
            <a:noFill/>
          </a:ln>
        </p:spPr>
      </p:pic>
      <p:pic>
        <p:nvPicPr>
          <p:cNvPr id="104" name="Google Shape;104;p2">
            <a:hlinkClick r:id="rId11" action="ppaction://hlinksldjump"/>
          </p:cNvPr>
          <p:cNvPicPr preferRelativeResize="0"/>
          <p:nvPr/>
        </p:nvPicPr>
        <p:blipFill rotWithShape="1">
          <a:blip r:embed="rId12">
            <a:alphaModFix/>
          </a:blip>
          <a:srcRect/>
          <a:stretch/>
        </p:blipFill>
        <p:spPr>
          <a:xfrm>
            <a:off x="4632603" y="2633314"/>
            <a:ext cx="1700213" cy="1764506"/>
          </a:xfrm>
          <a:prstGeom prst="rect">
            <a:avLst/>
          </a:prstGeom>
          <a:noFill/>
          <a:ln>
            <a:noFill/>
          </a:ln>
        </p:spPr>
      </p:pic>
      <p:sp>
        <p:nvSpPr>
          <p:cNvPr id="108" name="Google Shape;108;p2"/>
          <p:cNvSpPr/>
          <p:nvPr/>
        </p:nvSpPr>
        <p:spPr>
          <a:xfrm>
            <a:off x="2869279" y="32084"/>
            <a:ext cx="5062554" cy="2179627"/>
          </a:xfrm>
          <a:prstGeom prst="cloudCallout">
            <a:avLst>
              <a:gd name="adj1" fmla="val 20213"/>
              <a:gd name="adj2" fmla="val 9085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defTabSz="914378"/>
            <a:r>
              <a:rPr lang="en-US" sz="4000" dirty="0" err="1">
                <a:solidFill>
                  <a:srgbClr val="FF66FF"/>
                </a:solidFill>
                <a:latin typeface="#9Slide03 AmpleSoft Bold" pitchFamily="2" charset="0"/>
                <a:ea typeface="Calibri"/>
                <a:cs typeface="Calibri"/>
                <a:sym typeface="Calibri"/>
              </a:rPr>
              <a:t>Mình</a:t>
            </a:r>
            <a:r>
              <a:rPr lang="en-US" sz="4000" dirty="0">
                <a:solidFill>
                  <a:srgbClr val="FF66FF"/>
                </a:solidFill>
                <a:latin typeface="#9Slide03 AmpleSoft Bold" pitchFamily="2" charset="0"/>
                <a:ea typeface="Calibri"/>
                <a:cs typeface="Calibri"/>
                <a:sym typeface="Calibri"/>
              </a:rPr>
              <a:t> </a:t>
            </a:r>
            <a:r>
              <a:rPr lang="en-US" sz="4000" dirty="0" err="1">
                <a:solidFill>
                  <a:srgbClr val="FF66FF"/>
                </a:solidFill>
                <a:latin typeface="#9Slide03 AmpleSoft Bold" pitchFamily="2" charset="0"/>
                <a:ea typeface="Calibri"/>
                <a:cs typeface="Calibri"/>
                <a:sym typeface="Calibri"/>
              </a:rPr>
              <a:t>tưới</a:t>
            </a:r>
            <a:r>
              <a:rPr lang="en-US" sz="4000" dirty="0">
                <a:solidFill>
                  <a:srgbClr val="FF66FF"/>
                </a:solidFill>
                <a:latin typeface="#9Slide03 AmpleSoft Bold" pitchFamily="2" charset="0"/>
                <a:ea typeface="Calibri"/>
                <a:cs typeface="Calibri"/>
                <a:sym typeface="Calibri"/>
              </a:rPr>
              <a:t> </a:t>
            </a:r>
            <a:r>
              <a:rPr lang="en-US" sz="4000" dirty="0" err="1">
                <a:solidFill>
                  <a:srgbClr val="FF66FF"/>
                </a:solidFill>
                <a:latin typeface="#9Slide03 AmpleSoft Bold" pitchFamily="2" charset="0"/>
                <a:ea typeface="Calibri"/>
                <a:cs typeface="Calibri"/>
                <a:sym typeface="Calibri"/>
              </a:rPr>
              <a:t>chậu</a:t>
            </a:r>
            <a:r>
              <a:rPr lang="en-US" sz="4000" dirty="0">
                <a:solidFill>
                  <a:srgbClr val="FF66FF"/>
                </a:solidFill>
                <a:latin typeface="#9Slide03 AmpleSoft Bold" pitchFamily="2" charset="0"/>
                <a:ea typeface="Calibri"/>
                <a:cs typeface="Calibri"/>
                <a:sym typeface="Calibri"/>
              </a:rPr>
              <a:t> </a:t>
            </a:r>
            <a:r>
              <a:rPr lang="en-US" sz="4000" dirty="0" err="1">
                <a:solidFill>
                  <a:srgbClr val="FF66FF"/>
                </a:solidFill>
                <a:latin typeface="#9Slide03 AmpleSoft Bold" pitchFamily="2" charset="0"/>
                <a:ea typeface="Calibri"/>
                <a:cs typeface="Calibri"/>
                <a:sym typeface="Calibri"/>
              </a:rPr>
              <a:t>hoa</a:t>
            </a:r>
            <a:r>
              <a:rPr lang="en-US" sz="4000" dirty="0">
                <a:solidFill>
                  <a:srgbClr val="FF66FF"/>
                </a:solidFill>
                <a:latin typeface="#9Slide03 AmpleSoft Bold" pitchFamily="2" charset="0"/>
                <a:ea typeface="Calibri"/>
                <a:cs typeface="Calibri"/>
                <a:sym typeface="Calibri"/>
              </a:rPr>
              <a:t> </a:t>
            </a:r>
            <a:r>
              <a:rPr lang="en-US" sz="4000" dirty="0" err="1">
                <a:solidFill>
                  <a:srgbClr val="FF66FF"/>
                </a:solidFill>
                <a:latin typeface="#9Slide03 AmpleSoft Bold" pitchFamily="2" charset="0"/>
                <a:ea typeface="Calibri"/>
                <a:cs typeface="Calibri"/>
                <a:sym typeface="Calibri"/>
              </a:rPr>
              <a:t>nào</a:t>
            </a:r>
            <a:r>
              <a:rPr lang="en-US" sz="4000" dirty="0">
                <a:solidFill>
                  <a:srgbClr val="FF66FF"/>
                </a:solidFill>
                <a:latin typeface="#9Slide03 AmpleSoft Bold" pitchFamily="2" charset="0"/>
                <a:ea typeface="Calibri"/>
                <a:cs typeface="Calibri"/>
                <a:sym typeface="Calibri"/>
              </a:rPr>
              <a:t> </a:t>
            </a:r>
            <a:r>
              <a:rPr lang="en-US" sz="4000" dirty="0" err="1">
                <a:solidFill>
                  <a:srgbClr val="FF66FF"/>
                </a:solidFill>
                <a:latin typeface="#9Slide03 AmpleSoft Bold" pitchFamily="2" charset="0"/>
                <a:ea typeface="Calibri"/>
                <a:cs typeface="Calibri"/>
                <a:sym typeface="Calibri"/>
              </a:rPr>
              <a:t>đây</a:t>
            </a:r>
            <a:r>
              <a:rPr lang="en-US" sz="4000" dirty="0">
                <a:solidFill>
                  <a:srgbClr val="FF66FF"/>
                </a:solidFill>
                <a:latin typeface="#9Slide03 AmpleSoft Bold" pitchFamily="2" charset="0"/>
                <a:ea typeface="Calibri"/>
                <a:cs typeface="Calibri"/>
                <a:sym typeface="Calibri"/>
              </a:rPr>
              <a:t>? </a:t>
            </a:r>
            <a:endParaRPr sz="4000" dirty="0">
              <a:solidFill>
                <a:srgbClr val="FF66FF"/>
              </a:solidFill>
              <a:latin typeface="#9Slide03 AmpleSoft Bold" pitchFamily="2" charset="0"/>
              <a:ea typeface="Calibri"/>
              <a:cs typeface="Calibri"/>
              <a:sym typeface="Calibri"/>
            </a:endParaRPr>
          </a:p>
        </p:txBody>
      </p:sp>
      <p:sp>
        <p:nvSpPr>
          <p:cNvPr id="109" name="Google Shape;109;p2"/>
          <p:cNvSpPr txBox="1"/>
          <p:nvPr/>
        </p:nvSpPr>
        <p:spPr>
          <a:xfrm>
            <a:off x="7574220" y="4797253"/>
            <a:ext cx="1934596" cy="461624"/>
          </a:xfrm>
          <a:prstGeom prst="rect">
            <a:avLst/>
          </a:prstGeom>
          <a:noFill/>
          <a:ln>
            <a:noFill/>
          </a:ln>
        </p:spPr>
        <p:txBody>
          <a:bodyPr spcFirstLastPara="1" wrap="square" lIns="91425" tIns="45700" rIns="91425" bIns="45700" anchor="t" anchorCtr="0">
            <a:spAutoFit/>
          </a:bodyPr>
          <a:lstStyle/>
          <a:p>
            <a:pPr defTabSz="914378"/>
            <a:r>
              <a:rPr lang="en-US" sz="2400">
                <a:solidFill>
                  <a:prstClr val="black"/>
                </a:solidFill>
                <a:latin typeface="Arial"/>
                <a:ea typeface="Arial"/>
                <a:cs typeface="Arial"/>
                <a:sym typeface="Arial"/>
              </a:rPr>
              <a:t>BT Truc</a:t>
            </a:r>
            <a:endParaRPr sz="2400">
              <a:solidFill>
                <a:prstClr val="black"/>
              </a:solidFill>
              <a:latin typeface="Arial"/>
              <a:ea typeface="Arial"/>
              <a:cs typeface="Arial"/>
              <a:sym typeface="Arial"/>
            </a:endParaRPr>
          </a:p>
        </p:txBody>
      </p:sp>
      <p:pic>
        <p:nvPicPr>
          <p:cNvPr id="1026" name="Picture 2" descr="C:\Users\HP\Desktop\pngtree-watering-can-green-watering-watering-flowers-png-image_368137.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7813" b="94375" l="0" r="100000"/>
                    </a14:imgEffect>
                  </a14:imgLayer>
                </a14:imgProps>
              </a:ext>
              <a:ext uri="{28A0092B-C50C-407E-A947-70E740481C1C}">
                <a14:useLocalDpi xmlns:a14="http://schemas.microsoft.com/office/drawing/2010/main" val="0"/>
              </a:ext>
            </a:extLst>
          </a:blip>
          <a:srcRect/>
          <a:stretch>
            <a:fillRect/>
          </a:stretch>
        </p:blipFill>
        <p:spPr bwMode="auto">
          <a:xfrm rot="20973891">
            <a:off x="5626028" y="2104882"/>
            <a:ext cx="1786467" cy="1339850"/>
          </a:xfrm>
          <a:prstGeom prst="rect">
            <a:avLst/>
          </a:prstGeom>
          <a:noFill/>
          <a:extLst>
            <a:ext uri="{909E8E84-426E-40DD-AFC4-6F175D3DCCD1}">
              <a14:hiddenFill xmlns:a14="http://schemas.microsoft.com/office/drawing/2010/main">
                <a:solidFill>
                  <a:srgbClr val="FFFFFF"/>
                </a:solidFill>
              </a14:hiddenFill>
            </a:ext>
          </a:extLst>
        </p:spPr>
      </p:pic>
      <p:pic>
        <p:nvPicPr>
          <p:cNvPr id="20" name="Google Shape;101;p2">
            <a:hlinkClick r:id="rId15" action="ppaction://hlinksldjump"/>
          </p:cNvPr>
          <p:cNvPicPr preferRelativeResize="0"/>
          <p:nvPr/>
        </p:nvPicPr>
        <p:blipFill>
          <a:blip r:embed="rId16">
            <a:extLst>
              <a:ext uri="{BEBA8EAE-BF5A-486C-A8C5-ECC9F3942E4B}">
                <a14:imgProps xmlns:a14="http://schemas.microsoft.com/office/drawing/2010/main">
                  <a14:imgLayer r:embed="rId17">
                    <a14:imgEffect>
                      <a14:backgroundRemoval t="0" b="97818" l="610" r="91220"/>
                    </a14:imgEffect>
                  </a14:imgLayer>
                </a14:imgProps>
              </a:ext>
              <a:ext uri="{28A0092B-C50C-407E-A947-70E740481C1C}">
                <a14:useLocalDpi xmlns:a14="http://schemas.microsoft.com/office/drawing/2010/main" val="0"/>
              </a:ext>
            </a:extLst>
          </a:blip>
          <a:stretch>
            <a:fillRect/>
          </a:stretch>
        </p:blipFill>
        <p:spPr>
          <a:xfrm flipH="1">
            <a:off x="6039688" y="1379970"/>
            <a:ext cx="3784290" cy="2976377"/>
          </a:xfrm>
          <a:prstGeom prst="roundRect">
            <a:avLst>
              <a:gd name="adj" fmla="val 16667"/>
            </a:avLst>
          </a:prstGeom>
          <a:noFill/>
          <a:ln>
            <a:noFill/>
          </a:ln>
        </p:spPr>
      </p:pic>
      <p:pic>
        <p:nvPicPr>
          <p:cNvPr id="13" name="Picture 2" descr="C:\Users\HP\Desktop\vector-graphics-image-rock-euclidean-vector-portable-network-graphics-png-favpng-Jqg7CnNKqgnZcYPjXC5fdQSCw.jp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12977" y="3917338"/>
            <a:ext cx="4864379" cy="179068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08;p2"/>
          <p:cNvSpPr/>
          <p:nvPr/>
        </p:nvSpPr>
        <p:spPr>
          <a:xfrm>
            <a:off x="2011877" y="72008"/>
            <a:ext cx="6529641" cy="2139702"/>
          </a:xfrm>
          <a:prstGeom prst="cloudCallout">
            <a:avLst>
              <a:gd name="adj1" fmla="val 20213"/>
              <a:gd name="adj2" fmla="val 9085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defTabSz="914378"/>
            <a:r>
              <a:rPr lang="en-US" sz="2800" dirty="0" err="1">
                <a:solidFill>
                  <a:srgbClr val="FF66FF"/>
                </a:solidFill>
                <a:latin typeface="#9Slide03 AmpleSoft Bold" pitchFamily="2" charset="0"/>
                <a:ea typeface="Calibri"/>
                <a:cs typeface="Calibri"/>
                <a:sym typeface="Calibri"/>
              </a:rPr>
              <a:t>Cảm</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ơn</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các</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bạn</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đã</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giúp</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tớ</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tưới</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cây</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cho</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bác</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nông</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dân</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chúng</a:t>
            </a:r>
            <a:r>
              <a:rPr lang="en-US" sz="2800" dirty="0">
                <a:solidFill>
                  <a:srgbClr val="FF66FF"/>
                </a:solidFill>
                <a:latin typeface="#9Slide03 AmpleSoft Bold" pitchFamily="2" charset="0"/>
                <a:ea typeface="Calibri"/>
                <a:cs typeface="Calibri"/>
                <a:sym typeface="Calibri"/>
              </a:rPr>
              <a:t> ta </a:t>
            </a:r>
            <a:r>
              <a:rPr lang="en-US" sz="2800" dirty="0" err="1">
                <a:solidFill>
                  <a:srgbClr val="FF66FF"/>
                </a:solidFill>
                <a:latin typeface="#9Slide03 AmpleSoft Bold" pitchFamily="2" charset="0"/>
                <a:ea typeface="Calibri"/>
                <a:cs typeface="Calibri"/>
                <a:sym typeface="Calibri"/>
              </a:rPr>
              <a:t>cùng</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đến</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với</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công</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việc</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tiếp</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theo</a:t>
            </a:r>
            <a:r>
              <a:rPr lang="en-US" sz="2800" dirty="0">
                <a:solidFill>
                  <a:srgbClr val="FF66FF"/>
                </a:solidFill>
                <a:latin typeface="#9Slide03 AmpleSoft Bold" pitchFamily="2" charset="0"/>
                <a:ea typeface="Calibri"/>
                <a:cs typeface="Calibri"/>
                <a:sym typeface="Calibri"/>
              </a:rPr>
              <a:t> </a:t>
            </a:r>
            <a:r>
              <a:rPr lang="en-US" sz="2800" dirty="0" err="1">
                <a:solidFill>
                  <a:srgbClr val="FF66FF"/>
                </a:solidFill>
                <a:latin typeface="#9Slide03 AmpleSoft Bold" pitchFamily="2" charset="0"/>
                <a:ea typeface="Calibri"/>
                <a:cs typeface="Calibri"/>
                <a:sym typeface="Calibri"/>
              </a:rPr>
              <a:t>nhé</a:t>
            </a:r>
            <a:r>
              <a:rPr lang="en-US" sz="2800" dirty="0">
                <a:solidFill>
                  <a:srgbClr val="FF66FF"/>
                </a:solidFill>
                <a:latin typeface="#9Slide03 AmpleSoft Bold" pitchFamily="2" charset="0"/>
                <a:ea typeface="Calibri"/>
                <a:cs typeface="Calibri"/>
                <a:sym typeface="Calibri"/>
              </a:rPr>
              <a:t> </a:t>
            </a:r>
            <a:endParaRPr sz="2800" dirty="0">
              <a:solidFill>
                <a:srgbClr val="FF66FF"/>
              </a:solidFill>
              <a:latin typeface="#9Slide03 AmpleSoft Bold" pitchFamily="2" charset="0"/>
              <a:ea typeface="Calibri"/>
              <a:cs typeface="Calibri"/>
              <a:sym typeface="Calibri"/>
            </a:endParaRPr>
          </a:p>
        </p:txBody>
      </p:sp>
    </p:spTree>
    <p:extLst>
      <p:ext uri="{BB962C8B-B14F-4D97-AF65-F5344CB8AC3E}">
        <p14:creationId xmlns:p14="http://schemas.microsoft.com/office/powerpoint/2010/main" val="1130644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
                                        </p:tgtEl>
                                      </p:cBhvr>
                                    </p:animEffect>
                                    <p:set>
                                      <p:cBhvr>
                                        <p:cTn id="7" dur="1" fill="hold">
                                          <p:stCondLst>
                                            <p:cond delay="2000"/>
                                          </p:stCondLst>
                                        </p:cTn>
                                        <p:tgtEl>
                                          <p:spTgt spid="102"/>
                                        </p:tgtEl>
                                        <p:attrNameLst>
                                          <p:attrName>style.visibility</p:attrName>
                                        </p:attrNameLst>
                                      </p:cBhvr>
                                      <p:to>
                                        <p:strVal val="hidden"/>
                                      </p:to>
                                    </p:set>
                                  </p:childTnLst>
                                </p:cTn>
                              </p:par>
                            </p:childTnLst>
                          </p:cTn>
                        </p:par>
                        <p:par>
                          <p:cTn id="8" fill="hold">
                            <p:stCondLst>
                              <p:cond delay="2001"/>
                            </p:stCondLst>
                            <p:childTnLst>
                              <p:par>
                                <p:cTn id="9" presetID="10"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2000"/>
                                        <p:tgtEl>
                                          <p:spTgt spid="95"/>
                                        </p:tgtEl>
                                      </p:cBhvr>
                                    </p:animEffect>
                                  </p:childTnLst>
                                </p:cTn>
                              </p:par>
                            </p:childTnLst>
                          </p:cTn>
                        </p:par>
                      </p:childTnLst>
                    </p:cTn>
                  </p:par>
                </p:childTnLst>
              </p:cTn>
              <p:nextCondLst>
                <p:cond evt="onClick" delay="0">
                  <p:tgtEl>
                    <p:spTgt spid="102"/>
                  </p:tgtEl>
                </p:cond>
              </p:nextCondLst>
            </p:seq>
            <p:seq concurrent="1" nextAc="seek">
              <p:cTn id="12" restart="whenNotActive" fill="hold" evtFilter="cancelBubble" nodeType="interactiveSeq">
                <p:stCondLst>
                  <p:cond evt="onClick" delay="0">
                    <p:tgtEl>
                      <p:spTgt spid="10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03"/>
                                        </p:tgtEl>
                                      </p:cBhvr>
                                    </p:animEffect>
                                    <p:set>
                                      <p:cBhvr>
                                        <p:cTn id="17" dur="1" fill="hold">
                                          <p:stCondLst>
                                            <p:cond delay="2000"/>
                                          </p:stCondLst>
                                        </p:cTn>
                                        <p:tgtEl>
                                          <p:spTgt spid="103"/>
                                        </p:tgtEl>
                                        <p:attrNameLst>
                                          <p:attrName>style.visibility</p:attrName>
                                        </p:attrNameLst>
                                      </p:cBhvr>
                                      <p:to>
                                        <p:strVal val="hidden"/>
                                      </p:to>
                                    </p:set>
                                  </p:childTnLst>
                                </p:cTn>
                              </p:par>
                            </p:childTnLst>
                          </p:cTn>
                        </p:par>
                        <p:par>
                          <p:cTn id="18" fill="hold">
                            <p:stCondLst>
                              <p:cond delay="2001"/>
                            </p:stCondLst>
                            <p:childTnLst>
                              <p:par>
                                <p:cTn id="19" presetID="10" presetClass="entr" presetSubtype="0" fill="hold" nodeType="after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2000"/>
                                        <p:tgtEl>
                                          <p:spTgt spid="96"/>
                                        </p:tgtEl>
                                      </p:cBhvr>
                                    </p:animEffect>
                                  </p:childTnLst>
                                </p:cTn>
                              </p:par>
                            </p:childTnLst>
                          </p:cTn>
                        </p:par>
                      </p:childTnLst>
                    </p:cTn>
                  </p:par>
                </p:childTnLst>
              </p:cTn>
              <p:nextCondLst>
                <p:cond evt="onClick" delay="0">
                  <p:tgtEl>
                    <p:spTgt spid="103"/>
                  </p:tgtEl>
                </p:cond>
              </p:nextCondLst>
            </p:seq>
            <p:seq concurrent="1" nextAc="seek">
              <p:cTn id="22" restart="whenNotActive" fill="hold" evtFilter="cancelBubble" nodeType="interactiveSeq">
                <p:stCondLst>
                  <p:cond evt="onClick" delay="0">
                    <p:tgtEl>
                      <p:spTgt spid="104"/>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104"/>
                                        </p:tgtEl>
                                      </p:cBhvr>
                                    </p:animEffect>
                                    <p:set>
                                      <p:cBhvr>
                                        <p:cTn id="27" dur="1" fill="hold">
                                          <p:stCondLst>
                                            <p:cond delay="2000"/>
                                          </p:stCondLst>
                                        </p:cTn>
                                        <p:tgtEl>
                                          <p:spTgt spid="104"/>
                                        </p:tgtEl>
                                        <p:attrNameLst>
                                          <p:attrName>style.visibility</p:attrName>
                                        </p:attrNameLst>
                                      </p:cBhvr>
                                      <p:to>
                                        <p:strVal val="hidden"/>
                                      </p:to>
                                    </p:set>
                                  </p:childTnLst>
                                </p:cTn>
                              </p:par>
                            </p:childTnLst>
                          </p:cTn>
                        </p:par>
                        <p:par>
                          <p:cTn id="28" fill="hold">
                            <p:stCondLst>
                              <p:cond delay="2001"/>
                            </p:stCondLst>
                            <p:childTnLst>
                              <p:par>
                                <p:cTn id="29" presetID="10" presetClass="entr" presetSubtype="0"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2000"/>
                                        <p:tgtEl>
                                          <p:spTgt spid="97"/>
                                        </p:tgtEl>
                                      </p:cBhvr>
                                    </p:animEffect>
                                  </p:childTnLst>
                                </p:cTn>
                              </p:par>
                            </p:childTnLst>
                          </p:cTn>
                        </p:par>
                      </p:childTnLst>
                    </p:cTn>
                  </p:par>
                </p:childTnLst>
              </p:cTn>
              <p:nextCondLst>
                <p:cond evt="onClick" delay="0">
                  <p:tgtEl>
                    <p:spTgt spid="104"/>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08"/>
                                        </p:tgtEl>
                                      </p:cBhvr>
                                    </p:animEffect>
                                    <p:set>
                                      <p:cBhvr>
                                        <p:cTn id="37" dur="1" fill="hold">
                                          <p:stCondLst>
                                            <p:cond delay="499"/>
                                          </p:stCondLst>
                                        </p:cTn>
                                        <p:tgtEl>
                                          <p:spTgt spid="108"/>
                                        </p:tgtEl>
                                        <p:attrNameLst>
                                          <p:attrName>style.visibility</p:attrName>
                                        </p:attrNameLst>
                                      </p:cBhvr>
                                      <p:to>
                                        <p:strVal val="hidden"/>
                                      </p:to>
                                    </p:set>
                                  </p:childTnLst>
                                </p:cTn>
                              </p:par>
                              <p:par>
                                <p:cTn id="38" presetID="14"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childTnLst>
              </p:cTn>
              <p:nextCondLst>
                <p:cond evt="onClick" delay="0">
                  <p:tgtEl>
                    <p:spTgt spid="14"/>
                  </p:tgtEl>
                </p:cond>
              </p:nextCondLst>
            </p:seq>
          </p:childTnLst>
        </p:cTn>
      </p:par>
    </p:tnLst>
    <p:bldLst>
      <p:bldP spid="108"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121"/>
        <p:cNvGrpSpPr/>
        <p:nvPr/>
      </p:nvGrpSpPr>
      <p:grpSpPr>
        <a:xfrm>
          <a:off x="0" y="0"/>
          <a:ext cx="0" cy="0"/>
          <a:chOff x="0" y="0"/>
          <a:chExt cx="0" cy="0"/>
        </a:xfrm>
      </p:grpSpPr>
      <p:sp>
        <p:nvSpPr>
          <p:cNvPr id="122" name="Google Shape;122;p4"/>
          <p:cNvSpPr/>
          <p:nvPr/>
        </p:nvSpPr>
        <p:spPr>
          <a:xfrm>
            <a:off x="1038825" y="555526"/>
            <a:ext cx="7632848" cy="1368152"/>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defTabSz="914378"/>
            <a:r>
              <a:rPr lang="en-US" sz="4000" b="1">
                <a:solidFill>
                  <a:prstClr val="black"/>
                </a:solidFill>
                <a:latin typeface="Times New Roman" panose="02020603050405020304" pitchFamily="18" charset="0"/>
                <a:ea typeface="Calibri"/>
                <a:cs typeface="Calibri"/>
                <a:sym typeface="Calibri"/>
              </a:rPr>
              <a:t>Nêu cách tính chu vi hình vuông?</a:t>
            </a:r>
            <a:endParaRPr sz="4000" b="1" dirty="0">
              <a:solidFill>
                <a:prstClr val="black"/>
              </a:solidFill>
              <a:latin typeface="Calibri"/>
              <a:ea typeface="Calibri"/>
              <a:cs typeface="Calibri"/>
              <a:sym typeface="Calibri"/>
            </a:endParaRPr>
          </a:p>
        </p:txBody>
      </p:sp>
      <p:sp>
        <p:nvSpPr>
          <p:cNvPr id="123" name="Google Shape;123;p4"/>
          <p:cNvSpPr/>
          <p:nvPr/>
        </p:nvSpPr>
        <p:spPr>
          <a:xfrm>
            <a:off x="858804" y="2296748"/>
            <a:ext cx="7992888" cy="1458162"/>
          </a:xfrm>
          <a:prstGeom prst="round2DiagRect">
            <a:avLst>
              <a:gd name="adj1" fmla="val 16667"/>
              <a:gd name="adj2" fmla="val 0"/>
            </a:avLst>
          </a:prstGeom>
          <a:solidFill>
            <a:srgbClr val="F484CF">
              <a:alpha val="69804"/>
            </a:srgbClr>
          </a:soli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defTabSz="914378"/>
            <a:r>
              <a:rPr lang="en-US" sz="4400">
                <a:solidFill>
                  <a:prstClr val="white"/>
                </a:solidFill>
                <a:latin typeface="#9Slide03 AmpleSoft Bold" pitchFamily="2" charset="0"/>
                <a:ea typeface="Calibri"/>
                <a:cs typeface="Calibri"/>
                <a:sym typeface="Calibri"/>
              </a:rPr>
              <a:t>Muốn tính chu vi hình vuông ta lấy độ dài một cạnh nhân với 4</a:t>
            </a:r>
            <a:endParaRPr sz="4400" dirty="0">
              <a:solidFill>
                <a:prstClr val="white"/>
              </a:solidFill>
              <a:latin typeface="#9Slide03 AmpleSoft Bold" pitchFamily="2" charset="0"/>
              <a:ea typeface="Calibri"/>
              <a:cs typeface="Calibri"/>
              <a:sym typeface="Calibri"/>
            </a:endParaRPr>
          </a:p>
        </p:txBody>
      </p:sp>
      <p:sp>
        <p:nvSpPr>
          <p:cNvPr id="124" name="Google Shape;124;p4">
            <a:hlinkClick r:id="rId4" action="ppaction://hlinksldjump"/>
          </p:cNvPr>
          <p:cNvSpPr/>
          <p:nvPr/>
        </p:nvSpPr>
        <p:spPr>
          <a:xfrm>
            <a:off x="7632340" y="4461960"/>
            <a:ext cx="1219352" cy="540060"/>
          </a:xfrm>
          <a:prstGeom prst="leftArrow">
            <a:avLst>
              <a:gd name="adj1" fmla="val 50000"/>
              <a:gd name="adj2" fmla="val 50000"/>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algn="ctr" defTabSz="914378"/>
            <a:endParaRPr sz="1800">
              <a:solidFill>
                <a:prstClr val="white"/>
              </a:solidFill>
              <a:latin typeface="Calibri"/>
              <a:ea typeface="Calibri"/>
              <a:cs typeface="Calibri"/>
              <a:sym typeface="Calibri"/>
            </a:endParaRPr>
          </a:p>
        </p:txBody>
      </p:sp>
      <p:sp>
        <p:nvSpPr>
          <p:cNvPr id="125" name="Google Shape;125;p4"/>
          <p:cNvSpPr txBox="1"/>
          <p:nvPr/>
        </p:nvSpPr>
        <p:spPr>
          <a:xfrm>
            <a:off x="0" y="4797253"/>
            <a:ext cx="1934596" cy="461624"/>
          </a:xfrm>
          <a:prstGeom prst="rect">
            <a:avLst/>
          </a:prstGeom>
          <a:noFill/>
          <a:ln>
            <a:noFill/>
          </a:ln>
        </p:spPr>
        <p:txBody>
          <a:bodyPr spcFirstLastPara="1" wrap="square" lIns="91425" tIns="45700" rIns="91425" bIns="45700" anchor="t" anchorCtr="0">
            <a:spAutoFit/>
          </a:bodyPr>
          <a:lstStyle/>
          <a:p>
            <a:pPr defTabSz="914378"/>
            <a:r>
              <a:rPr lang="en-US" sz="2400">
                <a:solidFill>
                  <a:prstClr val="black"/>
                </a:solidFill>
                <a:latin typeface="Arial"/>
                <a:ea typeface="Arial"/>
                <a:cs typeface="Arial"/>
                <a:sym typeface="Arial"/>
              </a:rPr>
              <a:t>BT Truc</a:t>
            </a:r>
            <a:endParaRPr sz="2400">
              <a:solidFill>
                <a:prstClr val="black"/>
              </a:solidFill>
              <a:latin typeface="Arial"/>
              <a:ea typeface="Arial"/>
              <a:cs typeface="Arial"/>
              <a:sym typeface="Arial"/>
            </a:endParaRPr>
          </a:p>
        </p:txBody>
      </p:sp>
      <p:pic>
        <p:nvPicPr>
          <p:cNvPr id="6" name="Picture 2" descr="C:\Users\HP\Desktop\vector-graphics-image-rock-euclidean-vector-portable-network-graphics-png-favpng-Jqg7CnNKqgnZcYPjXC5fdQSCw.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761" y="3732413"/>
            <a:ext cx="3185170" cy="179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100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121"/>
        <p:cNvGrpSpPr/>
        <p:nvPr/>
      </p:nvGrpSpPr>
      <p:grpSpPr>
        <a:xfrm>
          <a:off x="0" y="0"/>
          <a:ext cx="0" cy="0"/>
          <a:chOff x="0" y="0"/>
          <a:chExt cx="0" cy="0"/>
        </a:xfrm>
      </p:grpSpPr>
      <p:sp>
        <p:nvSpPr>
          <p:cNvPr id="122" name="Google Shape;122;p4"/>
          <p:cNvSpPr/>
          <p:nvPr/>
        </p:nvSpPr>
        <p:spPr>
          <a:xfrm>
            <a:off x="1038825" y="627533"/>
            <a:ext cx="7632848" cy="1404991"/>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defTabSz="914378"/>
            <a:r>
              <a:rPr lang="en-US" sz="4800" b="1">
                <a:solidFill>
                  <a:prstClr val="black"/>
                </a:solidFill>
                <a:latin typeface="Times New Roman" panose="02020603050405020304" pitchFamily="18" charset="0"/>
                <a:ea typeface="Calibri"/>
                <a:cs typeface="Calibri"/>
                <a:sym typeface="Calibri"/>
              </a:rPr>
              <a:t>T</a:t>
            </a:r>
            <a:r>
              <a:rPr lang="vi-VN" sz="4800" b="1">
                <a:solidFill>
                  <a:prstClr val="black"/>
                </a:solidFill>
                <a:latin typeface="Times New Roman" panose="02020603050405020304" pitchFamily="18" charset="0"/>
                <a:ea typeface="Calibri"/>
                <a:cs typeface="Calibri"/>
                <a:sym typeface="Calibri"/>
              </a:rPr>
              <a:t>ính chu vi hình vuông</a:t>
            </a:r>
            <a:r>
              <a:rPr lang="en-US" sz="4800" b="1">
                <a:solidFill>
                  <a:prstClr val="black"/>
                </a:solidFill>
                <a:latin typeface="Times New Roman" panose="02020603050405020304" pitchFamily="18" charset="0"/>
                <a:ea typeface="Calibri"/>
                <a:cs typeface="Calibri"/>
                <a:sym typeface="Calibri"/>
              </a:rPr>
              <a:t> có cạnh là 2m</a:t>
            </a:r>
            <a:endParaRPr sz="4800" b="1" dirty="0">
              <a:solidFill>
                <a:prstClr val="black"/>
              </a:solidFill>
              <a:latin typeface="Calibri"/>
              <a:ea typeface="Calibri"/>
              <a:cs typeface="Calibri"/>
              <a:sym typeface="Calibri"/>
            </a:endParaRPr>
          </a:p>
        </p:txBody>
      </p:sp>
      <p:sp>
        <p:nvSpPr>
          <p:cNvPr id="123" name="Google Shape;123;p4"/>
          <p:cNvSpPr/>
          <p:nvPr/>
        </p:nvSpPr>
        <p:spPr>
          <a:xfrm>
            <a:off x="858804" y="2296748"/>
            <a:ext cx="7992888" cy="1458162"/>
          </a:xfrm>
          <a:prstGeom prst="round2DiagRect">
            <a:avLst>
              <a:gd name="adj1" fmla="val 16667"/>
              <a:gd name="adj2" fmla="val 0"/>
            </a:avLst>
          </a:prstGeom>
          <a:solidFill>
            <a:srgbClr val="F484CF">
              <a:alpha val="69804"/>
            </a:srgbClr>
          </a:soli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defTabSz="914378"/>
            <a:r>
              <a:rPr lang="en-US" sz="8800">
                <a:solidFill>
                  <a:prstClr val="white"/>
                </a:solidFill>
                <a:latin typeface="#9Slide03 AmpleSoft Bold" pitchFamily="2" charset="0"/>
                <a:ea typeface="Calibri"/>
                <a:cs typeface="Calibri"/>
                <a:sym typeface="Calibri"/>
              </a:rPr>
              <a:t>8 m</a:t>
            </a:r>
            <a:endParaRPr sz="8800" dirty="0">
              <a:solidFill>
                <a:prstClr val="white"/>
              </a:solidFill>
              <a:latin typeface="#9Slide03 AmpleSoft Bold" pitchFamily="2" charset="0"/>
              <a:ea typeface="Calibri"/>
              <a:cs typeface="Calibri"/>
              <a:sym typeface="Calibri"/>
            </a:endParaRPr>
          </a:p>
        </p:txBody>
      </p:sp>
      <p:sp>
        <p:nvSpPr>
          <p:cNvPr id="124" name="Google Shape;124;p4">
            <a:hlinkClick r:id="rId4" action="ppaction://hlinksldjump"/>
          </p:cNvPr>
          <p:cNvSpPr/>
          <p:nvPr/>
        </p:nvSpPr>
        <p:spPr>
          <a:xfrm>
            <a:off x="7632340" y="4461960"/>
            <a:ext cx="1219352" cy="540060"/>
          </a:xfrm>
          <a:prstGeom prst="leftArrow">
            <a:avLst>
              <a:gd name="adj1" fmla="val 50000"/>
              <a:gd name="adj2" fmla="val 50000"/>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algn="ctr" defTabSz="914378"/>
            <a:endParaRPr sz="1800">
              <a:solidFill>
                <a:prstClr val="white"/>
              </a:solidFill>
              <a:latin typeface="Calibri"/>
              <a:ea typeface="Calibri"/>
              <a:cs typeface="Calibri"/>
              <a:sym typeface="Calibri"/>
            </a:endParaRPr>
          </a:p>
        </p:txBody>
      </p:sp>
      <p:sp>
        <p:nvSpPr>
          <p:cNvPr id="125" name="Google Shape;125;p4"/>
          <p:cNvSpPr txBox="1"/>
          <p:nvPr/>
        </p:nvSpPr>
        <p:spPr>
          <a:xfrm>
            <a:off x="0" y="4797253"/>
            <a:ext cx="1934596" cy="461624"/>
          </a:xfrm>
          <a:prstGeom prst="rect">
            <a:avLst/>
          </a:prstGeom>
          <a:noFill/>
          <a:ln>
            <a:noFill/>
          </a:ln>
        </p:spPr>
        <p:txBody>
          <a:bodyPr spcFirstLastPara="1" wrap="square" lIns="91425" tIns="45700" rIns="91425" bIns="45700" anchor="t" anchorCtr="0">
            <a:spAutoFit/>
          </a:bodyPr>
          <a:lstStyle/>
          <a:p>
            <a:pPr defTabSz="914378"/>
            <a:r>
              <a:rPr lang="en-US" sz="2400">
                <a:solidFill>
                  <a:prstClr val="black"/>
                </a:solidFill>
                <a:latin typeface="Arial"/>
                <a:ea typeface="Arial"/>
                <a:cs typeface="Arial"/>
                <a:sym typeface="Arial"/>
              </a:rPr>
              <a:t>BT Truc</a:t>
            </a:r>
            <a:endParaRPr sz="2400">
              <a:solidFill>
                <a:prstClr val="black"/>
              </a:solidFill>
              <a:latin typeface="Arial"/>
              <a:ea typeface="Arial"/>
              <a:cs typeface="Arial"/>
              <a:sym typeface="Arial"/>
            </a:endParaRPr>
          </a:p>
        </p:txBody>
      </p:sp>
      <p:pic>
        <p:nvPicPr>
          <p:cNvPr id="6" name="Picture 2" descr="C:\Users\HP\Desktop\vector-graphics-image-rock-euclidean-vector-portable-network-graphics-png-favpng-Jqg7CnNKqgnZcYPjXC5fdQSCw.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761" y="3732413"/>
            <a:ext cx="3185170" cy="179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645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113"/>
        <p:cNvGrpSpPr/>
        <p:nvPr/>
      </p:nvGrpSpPr>
      <p:grpSpPr>
        <a:xfrm>
          <a:off x="0" y="0"/>
          <a:ext cx="0" cy="0"/>
          <a:chOff x="0" y="0"/>
          <a:chExt cx="0" cy="0"/>
        </a:xfrm>
      </p:grpSpPr>
      <p:sp>
        <p:nvSpPr>
          <p:cNvPr id="114" name="Google Shape;114;p3"/>
          <p:cNvSpPr/>
          <p:nvPr/>
        </p:nvSpPr>
        <p:spPr>
          <a:xfrm>
            <a:off x="1038825" y="699543"/>
            <a:ext cx="7632848" cy="1224136"/>
          </a:xfrm>
          <a:prstGeom prst="round2DiagRect">
            <a:avLst>
              <a:gd name="adj1" fmla="val 16667"/>
              <a:gd name="adj2" fmla="val 0"/>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defTabSz="914378"/>
            <a:r>
              <a:rPr lang="en-US" sz="3200" b="1">
                <a:solidFill>
                  <a:prstClr val="black"/>
                </a:solidFill>
                <a:latin typeface="Times New Roman" panose="02020603050405020304" pitchFamily="18" charset="0"/>
                <a:ea typeface="Calibri"/>
                <a:cs typeface="Calibri"/>
                <a:sym typeface="Calibri"/>
              </a:rPr>
              <a:t>Chu vi hình vuông là 20 cm thì 1 cạnh của hình vuông là bao nhiêu cm?</a:t>
            </a:r>
            <a:endParaRPr sz="3200" b="1" dirty="0">
              <a:solidFill>
                <a:prstClr val="black"/>
              </a:solidFill>
              <a:latin typeface="Calibri"/>
              <a:ea typeface="Calibri"/>
              <a:cs typeface="Calibri"/>
              <a:sym typeface="Calibri"/>
            </a:endParaRPr>
          </a:p>
        </p:txBody>
      </p:sp>
      <p:sp>
        <p:nvSpPr>
          <p:cNvPr id="115" name="Google Shape;115;p3"/>
          <p:cNvSpPr/>
          <p:nvPr/>
        </p:nvSpPr>
        <p:spPr>
          <a:xfrm>
            <a:off x="858804" y="2296748"/>
            <a:ext cx="7992888" cy="1458162"/>
          </a:xfrm>
          <a:prstGeom prst="round2DiagRect">
            <a:avLst>
              <a:gd name="adj1" fmla="val 16667"/>
              <a:gd name="adj2" fmla="val 0"/>
            </a:avLst>
          </a:prstGeom>
          <a:solidFill>
            <a:srgbClr val="F484CF">
              <a:alpha val="69804"/>
            </a:srgbClr>
          </a:solidFill>
          <a:ln w="9525" cap="flat" cmpd="sng">
            <a:solidFill>
              <a:srgbClr val="BD4B4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defTabSz="914378"/>
            <a:r>
              <a:rPr lang="en-US" sz="8000">
                <a:solidFill>
                  <a:prstClr val="white"/>
                </a:solidFill>
                <a:latin typeface="#9Slide03 AmpleSoft Bold" pitchFamily="2" charset="0"/>
                <a:ea typeface="Calibri"/>
                <a:cs typeface="Calibri"/>
                <a:sym typeface="Calibri"/>
              </a:rPr>
              <a:t>5 cm</a:t>
            </a:r>
            <a:endParaRPr sz="8000" dirty="0">
              <a:solidFill>
                <a:prstClr val="white"/>
              </a:solidFill>
              <a:latin typeface="#9Slide03 AmpleSoft Bold" pitchFamily="2" charset="0"/>
              <a:ea typeface="Calibri"/>
              <a:cs typeface="Calibri"/>
              <a:sym typeface="Calibri"/>
            </a:endParaRPr>
          </a:p>
        </p:txBody>
      </p:sp>
      <p:sp>
        <p:nvSpPr>
          <p:cNvPr id="116" name="Google Shape;116;p3">
            <a:hlinkClick r:id="rId4" action="ppaction://hlinksldjump"/>
          </p:cNvPr>
          <p:cNvSpPr/>
          <p:nvPr/>
        </p:nvSpPr>
        <p:spPr>
          <a:xfrm>
            <a:off x="7632340" y="4461960"/>
            <a:ext cx="1219352" cy="540060"/>
          </a:xfrm>
          <a:prstGeom prst="leftArrow">
            <a:avLst>
              <a:gd name="adj1" fmla="val 50000"/>
              <a:gd name="adj2" fmla="val 50000"/>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algn="ctr" defTabSz="914378"/>
            <a:endParaRPr sz="1800">
              <a:solidFill>
                <a:prstClr val="white"/>
              </a:solidFill>
              <a:latin typeface="Calibri"/>
              <a:ea typeface="Calibri"/>
              <a:cs typeface="Calibri"/>
              <a:sym typeface="Calibri"/>
            </a:endParaRPr>
          </a:p>
        </p:txBody>
      </p:sp>
      <p:sp>
        <p:nvSpPr>
          <p:cNvPr id="117" name="Google Shape;117;p3"/>
          <p:cNvSpPr txBox="1"/>
          <p:nvPr/>
        </p:nvSpPr>
        <p:spPr>
          <a:xfrm>
            <a:off x="0" y="4797253"/>
            <a:ext cx="1934596" cy="461624"/>
          </a:xfrm>
          <a:prstGeom prst="rect">
            <a:avLst/>
          </a:prstGeom>
          <a:noFill/>
          <a:ln>
            <a:noFill/>
          </a:ln>
        </p:spPr>
        <p:txBody>
          <a:bodyPr spcFirstLastPara="1" wrap="square" lIns="91425" tIns="45700" rIns="91425" bIns="45700" anchor="t" anchorCtr="0">
            <a:spAutoFit/>
          </a:bodyPr>
          <a:lstStyle/>
          <a:p>
            <a:pPr defTabSz="914378"/>
            <a:r>
              <a:rPr lang="en-US" sz="2400">
                <a:solidFill>
                  <a:prstClr val="black"/>
                </a:solidFill>
                <a:latin typeface="Arial"/>
                <a:ea typeface="Arial"/>
                <a:cs typeface="Arial"/>
                <a:sym typeface="Arial"/>
              </a:rPr>
              <a:t>BT Truc</a:t>
            </a:r>
            <a:endParaRPr sz="2400">
              <a:solidFill>
                <a:prstClr val="black"/>
              </a:solidFill>
              <a:latin typeface="Arial"/>
              <a:ea typeface="Arial"/>
              <a:cs typeface="Arial"/>
              <a:sym typeface="Arial"/>
            </a:endParaRPr>
          </a:p>
        </p:txBody>
      </p:sp>
      <p:pic>
        <p:nvPicPr>
          <p:cNvPr id="3074" name="Picture 2" descr="C:\Users\HP\Desktop\vector-graphics-image-rock-euclidean-vector-portable-network-graphics-png-favpng-Jqg7CnNKqgnZcYPjXC5fdQSCw.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761" y="3732413"/>
            <a:ext cx="3185170" cy="179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891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pngtree-scenic-cartoon-background-on-the-outskirts-of-the-road-leafgrasslandforestblue-skycartoonbackgroundsmall-image_638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0512" cy="51640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619673" y="555526"/>
            <a:ext cx="6336704" cy="936104"/>
          </a:xfrm>
          <a:prstGeom prst="roundRect">
            <a:avLst/>
          </a:prstGeom>
          <a:solidFill>
            <a:srgbClr val="F484CF">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4800" b="1" cap="all" dirty="0" err="1">
                <a:ln w="0"/>
                <a:solidFill>
                  <a:prstClr val="white"/>
                </a:solidFill>
                <a:effectLst>
                  <a:reflection blurRad="12700" stA="50000" endPos="50000" dist="5000" dir="5400000" sy="-100000" rotWithShape="0"/>
                </a:effectLst>
                <a:latin typeface="#9Slide03 AmpleSoft Bold" pitchFamily="2" charset="0"/>
              </a:rPr>
              <a:t>Tìm</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đường</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về</a:t>
            </a:r>
            <a:r>
              <a:rPr lang="en-US" sz="4800" b="1" cap="all" dirty="0">
                <a:ln w="0"/>
                <a:solidFill>
                  <a:prstClr val="white"/>
                </a:solidFill>
                <a:effectLst>
                  <a:reflection blurRad="12700" stA="50000" endPos="50000" dist="5000" dir="5400000" sy="-100000" rotWithShape="0"/>
                </a:effectLst>
                <a:latin typeface="#9Slide03 AmpleSoft Bold" pitchFamily="2" charset="0"/>
              </a:rPr>
              <a:t> </a:t>
            </a:r>
            <a:r>
              <a:rPr lang="en-US" sz="4800" b="1" cap="all" dirty="0" err="1">
                <a:ln w="0"/>
                <a:solidFill>
                  <a:prstClr val="white"/>
                </a:solidFill>
                <a:effectLst>
                  <a:reflection blurRad="12700" stA="50000" endPos="50000" dist="5000" dir="5400000" sy="-100000" rotWithShape="0"/>
                </a:effectLst>
                <a:latin typeface="#9Slide03 AmpleSoft Bold" pitchFamily="2" charset="0"/>
              </a:rPr>
              <a:t>nhà</a:t>
            </a:r>
            <a:endParaRPr lang="en-US" sz="48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6" name="Rounded Rectangle 5"/>
          <p:cNvSpPr/>
          <p:nvPr/>
        </p:nvSpPr>
        <p:spPr>
          <a:xfrm>
            <a:off x="467544" y="2149971"/>
            <a:ext cx="1872208" cy="432048"/>
          </a:xfrm>
          <a:prstGeom prst="roundRect">
            <a:avLst/>
          </a:prstGeom>
          <a:solidFill>
            <a:srgbClr val="5CA139">
              <a:alpha val="69804"/>
            </a:srgb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Khởi</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động</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7" name="Rounded Rectangle 6"/>
          <p:cNvSpPr/>
          <p:nvPr/>
        </p:nvSpPr>
        <p:spPr>
          <a:xfrm>
            <a:off x="3347865" y="2126357"/>
            <a:ext cx="1872208" cy="432048"/>
          </a:xfrm>
          <a:prstGeom prst="roundRect">
            <a:avLst/>
          </a:prstGeom>
          <a:solidFill>
            <a:schemeClr val="accent6">
              <a:lumMod val="75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Khám</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phá</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sp>
        <p:nvSpPr>
          <p:cNvPr id="8" name="Rounded Rectangle 7"/>
          <p:cNvSpPr/>
          <p:nvPr/>
        </p:nvSpPr>
        <p:spPr>
          <a:xfrm>
            <a:off x="6156177" y="2126357"/>
            <a:ext cx="1872208" cy="432048"/>
          </a:xfrm>
          <a:prstGeom prst="roundRect">
            <a:avLst/>
          </a:prstGeom>
          <a:solidFill>
            <a:schemeClr val="accent5">
              <a:lumMod val="40000"/>
              <a:lumOff val="60000"/>
              <a:alpha val="69804"/>
            </a:schemeClr>
          </a:solidFill>
          <a:ln>
            <a:solidFill>
              <a:srgbClr val="F484C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378"/>
            <a:r>
              <a:rPr lang="en-US" sz="2400" b="1" cap="all" dirty="0" err="1">
                <a:ln w="0"/>
                <a:solidFill>
                  <a:prstClr val="white"/>
                </a:solidFill>
                <a:effectLst>
                  <a:reflection blurRad="12700" stA="50000" endPos="50000" dist="5000" dir="5400000" sy="-100000" rotWithShape="0"/>
                </a:effectLst>
                <a:latin typeface="#9Slide03 AmpleSoft Bold" pitchFamily="2" charset="0"/>
              </a:rPr>
              <a:t>Về</a:t>
            </a:r>
            <a:r>
              <a:rPr lang="en-US" sz="2400" b="1" cap="all" dirty="0">
                <a:ln w="0"/>
                <a:solidFill>
                  <a:prstClr val="white"/>
                </a:solidFill>
                <a:effectLst>
                  <a:reflection blurRad="12700" stA="50000" endPos="50000" dist="5000" dir="5400000" sy="-100000" rotWithShape="0"/>
                </a:effectLst>
                <a:latin typeface="#9Slide03 AmpleSoft Bold" pitchFamily="2" charset="0"/>
              </a:rPr>
              <a:t> </a:t>
            </a:r>
            <a:r>
              <a:rPr lang="en-US" sz="2400" b="1" cap="all" dirty="0" err="1">
                <a:ln w="0"/>
                <a:solidFill>
                  <a:prstClr val="white"/>
                </a:solidFill>
                <a:effectLst>
                  <a:reflection blurRad="12700" stA="50000" endPos="50000" dist="5000" dir="5400000" sy="-100000" rotWithShape="0"/>
                </a:effectLst>
                <a:latin typeface="#9Slide03 AmpleSoft Bold" pitchFamily="2" charset="0"/>
              </a:rPr>
              <a:t>nhà</a:t>
            </a:r>
            <a:endParaRPr lang="en-US" sz="2400" b="1" cap="all" dirty="0">
              <a:ln w="0"/>
              <a:solidFill>
                <a:prstClr val="white"/>
              </a:solidFill>
              <a:effectLst>
                <a:reflection blurRad="12700" stA="50000" endPos="50000" dist="5000" dir="5400000" sy="-100000" rotWithShape="0"/>
              </a:effectLst>
              <a:latin typeface="#9Slide03 AmpleSoft Bold" pitchFamily="2" charset="0"/>
            </a:endParaRPr>
          </a:p>
        </p:txBody>
      </p:sp>
      <p:pic>
        <p:nvPicPr>
          <p:cNvPr id="2050" name="Picture 2" descr="C:\Users\HP\Desktop\390-3902411_rabbit-vector-rabbit-clipart-cute-clipart-bunny-image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36" b="96909" l="3171" r="95122"/>
                    </a14:imgEffect>
                  </a14:imgLayer>
                </a14:imgProps>
              </a:ext>
              <a:ext uri="{28A0092B-C50C-407E-A947-70E740481C1C}">
                <a14:useLocalDpi xmlns:a14="http://schemas.microsoft.com/office/drawing/2010/main" val="0"/>
              </a:ext>
            </a:extLst>
          </a:blip>
          <a:srcRect/>
          <a:stretch>
            <a:fillRect/>
          </a:stretch>
        </p:blipFill>
        <p:spPr bwMode="auto">
          <a:xfrm>
            <a:off x="-2484784" y="2822004"/>
            <a:ext cx="3512173" cy="235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1409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2.22222E-6 L 0.51667 0.00216 " pathEditMode="relative" rAng="0" ptsTypes="AA">
                                      <p:cBhvr>
                                        <p:cTn id="21" dur="2000" fill="hold"/>
                                        <p:tgtEl>
                                          <p:spTgt spid="2050"/>
                                        </p:tgtEl>
                                        <p:attrNameLst>
                                          <p:attrName>ppt_x</p:attrName>
                                          <p:attrName>ppt_y</p:attrName>
                                        </p:attrNameLst>
                                      </p:cBhvr>
                                      <p:rCtr x="25833" y="93"/>
                                    </p:animMotion>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3"/>
                                        </p:tgtEl>
                                        <p:attrNameLst>
                                          <p:attrName>ppt_x</p:attrName>
                                        </p:attrNameLst>
                                      </p:cBhvr>
                                      <p:tavLst>
                                        <p:tav tm="0">
                                          <p:val>
                                            <p:strVal val="ppt_x"/>
                                          </p:val>
                                        </p:tav>
                                        <p:tav tm="100000">
                                          <p:val>
                                            <p:strVal val="ppt_x"/>
                                          </p:val>
                                        </p:tav>
                                      </p:tavLst>
                                    </p:anim>
                                    <p:anim calcmode="lin" valueType="num">
                                      <p:cBhvr additive="base">
                                        <p:cTn id="26" dur="500"/>
                                        <p:tgtEl>
                                          <p:spTgt spid="3"/>
                                        </p:tgtEl>
                                        <p:attrNameLst>
                                          <p:attrName>ppt_y</p:attrName>
                                        </p:attrNameLst>
                                      </p:cBhvr>
                                      <p:tavLst>
                                        <p:tav tm="0">
                                          <p:val>
                                            <p:strVal val="ppt_y"/>
                                          </p:val>
                                        </p:tav>
                                        <p:tav tm="100000">
                                          <p:val>
                                            <p:strVal val="1+ppt_h/2"/>
                                          </p:val>
                                        </p:tav>
                                      </p:tavLst>
                                    </p:anim>
                                    <p:set>
                                      <p:cBhvr>
                                        <p:cTn id="27" dur="1" fill="hold">
                                          <p:stCondLst>
                                            <p:cond delay="499"/>
                                          </p:stCondLst>
                                        </p:cTn>
                                        <p:tgtEl>
                                          <p:spTgt spid="3"/>
                                        </p:tgtEl>
                                        <p:attrNameLst>
                                          <p:attrName>style.visibility</p:attrName>
                                        </p:attrNameLst>
                                      </p:cBhvr>
                                      <p:to>
                                        <p:strVal val="hidden"/>
                                      </p:to>
                                    </p:set>
                                  </p:childTnLst>
                                </p:cTn>
                              </p:par>
                              <p:par>
                                <p:cTn id="28" presetID="2" presetClass="exit" presetSubtype="4" fill="hold" grpId="1" nodeType="withEffect">
                                  <p:stCondLst>
                                    <p:cond delay="0"/>
                                  </p:stCondLst>
                                  <p:childTnLst>
                                    <p:anim calcmode="lin" valueType="num">
                                      <p:cBhvr additive="base">
                                        <p:cTn id="29" dur="500"/>
                                        <p:tgtEl>
                                          <p:spTgt spid="8"/>
                                        </p:tgtEl>
                                        <p:attrNameLst>
                                          <p:attrName>ppt_x</p:attrName>
                                        </p:attrNameLst>
                                      </p:cBhvr>
                                      <p:tavLst>
                                        <p:tav tm="0">
                                          <p:val>
                                            <p:strVal val="ppt_x"/>
                                          </p:val>
                                        </p:tav>
                                        <p:tav tm="100000">
                                          <p:val>
                                            <p:strVal val="ppt_x"/>
                                          </p:val>
                                        </p:tav>
                                      </p:tavLst>
                                    </p:anim>
                                    <p:anim calcmode="lin" valueType="num">
                                      <p:cBhvr additive="base">
                                        <p:cTn id="30" dur="500"/>
                                        <p:tgtEl>
                                          <p:spTgt spid="8"/>
                                        </p:tgtEl>
                                        <p:attrNameLst>
                                          <p:attrName>ppt_y</p:attrName>
                                        </p:attrNameLst>
                                      </p:cBhvr>
                                      <p:tavLst>
                                        <p:tav tm="0">
                                          <p:val>
                                            <p:strVal val="ppt_y"/>
                                          </p:val>
                                        </p:tav>
                                        <p:tav tm="100000">
                                          <p:val>
                                            <p:strVal val="1+ppt_h/2"/>
                                          </p:val>
                                        </p:tav>
                                      </p:tavLst>
                                    </p:anim>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6" presetClass="emph" presetSubtype="0" fill="hold" grpId="1" nodeType="withEffect">
                                  <p:stCondLst>
                                    <p:cond delay="0"/>
                                  </p:stCondLst>
                                  <p:childTnLst>
                                    <p:animScale>
                                      <p:cBhvr>
                                        <p:cTn id="3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7" grpId="0" animBg="1"/>
      <p:bldP spid="7" grpId="1" animBg="1"/>
      <p:bldP spid="8" grpId="0" animBg="1"/>
      <p:bldP spid="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355B467F-25A4-4177-B5D6-2F68DFFC1A43"/>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幼儿教育-18"/>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335</TotalTime>
  <Words>803</Words>
  <Application>Microsoft Office PowerPoint</Application>
  <PresentationFormat>On-screen Show (16:9)</PresentationFormat>
  <Paragraphs>100</Paragraphs>
  <Slides>26</Slides>
  <Notes>8</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#9Slide03 AmpleSoft Bold</vt:lpstr>
      <vt:lpstr>#9Slide03 SVNNew Athletic M54</vt:lpstr>
      <vt:lpstr>#9Slide05 Aphrodite Pro</vt:lpstr>
      <vt:lpstr>Arial</vt:lpstr>
      <vt:lpstr>Broad</vt:lpstr>
      <vt:lpstr>Calibri</vt:lpstr>
      <vt:lpstr>HP001 4 hàng</vt:lpstr>
      <vt:lpstr>Times New Roman</vt:lpstr>
      <vt:lpstr>UTM Cookies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Administrator</cp:lastModifiedBy>
  <cp:revision>1</cp:revision>
  <dcterms:created xsi:type="dcterms:W3CDTF">2015-12-05T09:26:00Z</dcterms:created>
  <dcterms:modified xsi:type="dcterms:W3CDTF">2023-03-06T09:56:37Z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